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74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5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4660"/>
  </p:normalViewPr>
  <p:slideViewPr>
    <p:cSldViewPr>
      <p:cViewPr varScale="1">
        <p:scale>
          <a:sx n="95" d="100"/>
          <a:sy n="95" d="100"/>
        </p:scale>
        <p:origin x="-4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1D116-FF34-4245-A357-7C813E091ADF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96AC9-C61A-4F65-A917-BC5B19B27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36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6AC9-C61A-4F65-A917-BC5B19B2742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34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6AC9-C61A-4F65-A917-BC5B19B2742A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798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569FC3-E436-43B7-8C5B-B54D1426E6DB}" type="datetimeFigureOut">
              <a:rPr lang="ko-KR" altLang="en-US" smtClean="0"/>
              <a:t>2016-05-28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793F0D-FC4E-4206-8CC1-9B026FEEB71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ko-KR" altLang="en-US" sz="5900" dirty="0" smtClean="0"/>
              <a:t>부동산 펀드</a:t>
            </a:r>
            <a:r>
              <a:rPr lang="ko-KR" altLang="en-US" sz="5000" dirty="0" smtClean="0"/>
              <a:t>란</a:t>
            </a:r>
            <a:r>
              <a:rPr lang="ko-KR" altLang="en-US" sz="5900" dirty="0" smtClean="0"/>
              <a:t> 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en-US" altLang="ko-KR" sz="5400" dirty="0" smtClean="0"/>
              <a:t> </a:t>
            </a:r>
            <a:r>
              <a:rPr lang="ko-KR" altLang="en-US" sz="5000" dirty="0" smtClean="0"/>
              <a:t>어떻게 </a:t>
            </a:r>
            <a:r>
              <a:rPr lang="ko-KR" altLang="en-US" sz="5000" dirty="0" smtClean="0"/>
              <a:t>만들어지는가</a:t>
            </a:r>
            <a:r>
              <a:rPr lang="en-US" altLang="ko-KR" sz="6000" dirty="0" smtClean="0"/>
              <a:t>?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99592" y="4005064"/>
            <a:ext cx="7772400" cy="1199704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sz="3200" dirty="0" smtClean="0"/>
              <a:t>기업경영학과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r>
              <a:rPr lang="ko-KR" altLang="en-US" sz="3200" b="1" dirty="0" err="1" smtClean="0"/>
              <a:t>정소언</a:t>
            </a:r>
            <a:r>
              <a:rPr lang="ko-KR" altLang="en-US" sz="3200" b="1" dirty="0" smtClean="0"/>
              <a:t> </a:t>
            </a:r>
            <a:r>
              <a:rPr lang="ko-KR" altLang="en-US" sz="3200" b="1" dirty="0" err="1" smtClean="0"/>
              <a:t>하윤지</a:t>
            </a:r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473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36933"/>
            <a:ext cx="8424936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₁</a:t>
            </a:r>
            <a:r>
              <a:rPr lang="en-US" altLang="ko-KR" sz="2400" b="1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ko-KR" altLang="en-US" sz="2200" i="1" u="sng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딜소싱</a:t>
            </a:r>
            <a:endParaRPr lang="en-US" altLang="ko-KR" sz="2200" i="1" u="sng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여러 </a:t>
            </a:r>
            <a:r>
              <a:rPr lang="ko-KR" altLang="en-US" dirty="0" err="1" smtClean="0"/>
              <a:t>대상중에서도</a:t>
            </a:r>
            <a:r>
              <a:rPr lang="ko-KR" altLang="en-US" dirty="0" smtClean="0"/>
              <a:t> 투자가치가 있다고 판단되는 물건을 </a:t>
            </a:r>
            <a:r>
              <a:rPr lang="ko-KR" altLang="en-US" dirty="0" smtClean="0"/>
              <a:t>물색</a:t>
            </a:r>
            <a:endParaRPr lang="en-US" altLang="ko-KR" sz="1100" dirty="0"/>
          </a:p>
          <a:p>
            <a:pPr marL="285750" indent="-285750">
              <a:buFontTx/>
              <a:buChar char="-"/>
            </a:pPr>
            <a:endParaRPr lang="en-US" altLang="ko-KR" sz="1000" dirty="0" smtClean="0"/>
          </a:p>
          <a:p>
            <a:endParaRPr lang="en-US" altLang="ko-KR" sz="900" i="1" dirty="0"/>
          </a:p>
          <a:p>
            <a:r>
              <a:rPr lang="ko-KR" altLang="en-US" sz="24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₂</a:t>
            </a:r>
            <a:r>
              <a:rPr lang="en-US" altLang="ko-KR" sz="2400" b="1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altLang="ko-KR" sz="2200" i="1" u="sng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Mou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체결</a:t>
            </a:r>
            <a:endParaRPr lang="en-US" altLang="ko-KR" sz="2200" i="1" u="sng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투자가치 </a:t>
            </a:r>
            <a:r>
              <a:rPr lang="ko-KR" altLang="en-US" dirty="0" smtClean="0"/>
              <a:t>있다고 판단되는 물건을 발견하면 매도자와 직접 </a:t>
            </a:r>
            <a:r>
              <a:rPr lang="en-US" altLang="ko-KR" dirty="0" err="1" smtClean="0"/>
              <a:t>mou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</a:t>
            </a:r>
            <a:r>
              <a:rPr lang="en-US" altLang="ko-KR" dirty="0" smtClean="0"/>
              <a:t> </a:t>
            </a:r>
            <a:r>
              <a:rPr lang="ko-KR" altLang="en-US" dirty="0" smtClean="0"/>
              <a:t>투자에 관해 합의한 </a:t>
            </a:r>
            <a:r>
              <a:rPr lang="ko-KR" altLang="en-US" dirty="0" smtClean="0"/>
              <a:t> 사항을 </a:t>
            </a:r>
            <a:r>
              <a:rPr lang="ko-KR" altLang="en-US" dirty="0" smtClean="0"/>
              <a:t>명시한 문서인 양해각서를 체결 </a:t>
            </a:r>
            <a:endParaRPr lang="en-US" altLang="ko-KR" dirty="0" smtClean="0"/>
          </a:p>
          <a:p>
            <a:pPr marL="285750" indent="-285750">
              <a:buFontTx/>
              <a:buChar char="-"/>
            </a:pPr>
            <a:endParaRPr lang="en-US" altLang="ko-KR" sz="1000" dirty="0" smtClean="0"/>
          </a:p>
          <a:p>
            <a:endParaRPr lang="en-US" altLang="ko-KR" sz="900" i="1" dirty="0"/>
          </a:p>
          <a:p>
            <a:r>
              <a:rPr lang="ko-KR" altLang="en-US" sz="24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₃</a:t>
            </a:r>
            <a:r>
              <a:rPr lang="en-US" altLang="ko-KR" sz="2400" b="1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투자대상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실사</a:t>
            </a:r>
            <a:endParaRPr lang="en-US" altLang="ko-KR" sz="2200" i="1" u="sng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투자대상의 </a:t>
            </a:r>
            <a:r>
              <a:rPr lang="ko-KR" altLang="en-US" dirty="0" smtClean="0"/>
              <a:t>법률 및 재무 물리적 실사 및 시장조사와 감정평가 </a:t>
            </a:r>
            <a:r>
              <a:rPr lang="ko-KR" altLang="en-US" dirty="0" smtClean="0"/>
              <a:t>실시</a:t>
            </a:r>
            <a:endParaRPr lang="en-US" altLang="ko-KR" dirty="0" smtClean="0"/>
          </a:p>
          <a:p>
            <a:pPr marL="285750" indent="-285750">
              <a:buFontTx/>
              <a:buChar char="-"/>
            </a:pPr>
            <a:endParaRPr lang="en-US" altLang="ko-KR" sz="1050" dirty="0" smtClean="0"/>
          </a:p>
          <a:p>
            <a:endParaRPr lang="en-US" altLang="ko-KR" sz="900" i="1" dirty="0"/>
          </a:p>
          <a:p>
            <a:r>
              <a:rPr lang="ko-KR" altLang="en-US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₄</a:t>
            </a:r>
            <a:r>
              <a:rPr lang="en-US" altLang="ko-KR" sz="2000" b="1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투자자모집</a:t>
            </a:r>
            <a:r>
              <a:rPr lang="ko-KR" altLang="en-US" sz="24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endParaRPr lang="en-US" altLang="ko-KR" sz="2400" i="1" u="sng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r>
              <a:rPr lang="en-US" altLang="ko-KR" sz="1600" dirty="0" smtClean="0"/>
              <a:t>- </a:t>
            </a:r>
            <a:r>
              <a:rPr lang="ko-KR" altLang="en-US" dirty="0" smtClean="0"/>
              <a:t>자금을 </a:t>
            </a:r>
            <a:r>
              <a:rPr lang="ko-KR" altLang="en-US" dirty="0" smtClean="0"/>
              <a:t>모집하기 전이기 때문에 법률적 구속력이 있는 계약서가 아닌 업무 협약을 통해 투자자 모집기간을 확보한다</a:t>
            </a:r>
            <a:r>
              <a:rPr lang="en-US" altLang="ko-KR" dirty="0" smtClean="0"/>
              <a:t>. </a:t>
            </a:r>
          </a:p>
          <a:p>
            <a:endParaRPr lang="en-US" altLang="ko-KR" sz="2400" i="1" dirty="0" smtClean="0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-180528" y="188640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펀드가 만들어 지는 과정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20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149" y="1175000"/>
            <a:ext cx="842493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₅</a:t>
            </a:r>
            <a:r>
              <a:rPr lang="en-US" altLang="ko-KR" sz="2000" b="1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펀드설정</a:t>
            </a:r>
            <a:endParaRPr lang="en-US" altLang="ko-KR" sz="2200" i="1" u="sng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en-US" altLang="ko-KR" sz="2400" i="1" dirty="0" smtClean="0"/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투자물건 </a:t>
            </a:r>
            <a:r>
              <a:rPr lang="ko-KR" altLang="en-US" dirty="0" smtClean="0"/>
              <a:t>정해지면 투자구조를 </a:t>
            </a:r>
            <a:r>
              <a:rPr lang="ko-KR" altLang="en-US" dirty="0" err="1" smtClean="0"/>
              <a:t>만듬</a:t>
            </a:r>
            <a:r>
              <a:rPr lang="en-US" altLang="ko-KR" dirty="0" smtClean="0"/>
              <a:t>. </a:t>
            </a:r>
            <a:endParaRPr lang="en-US" altLang="ko-KR" sz="800" dirty="0"/>
          </a:p>
          <a:p>
            <a:pPr marL="285750" indent="-285750">
              <a:buFontTx/>
              <a:buChar char="-"/>
            </a:pPr>
            <a:endParaRPr lang="en-US" altLang="ko-KR" sz="900" dirty="0" smtClean="0"/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가장 기본적인 </a:t>
            </a:r>
            <a:r>
              <a:rPr lang="ko-KR" altLang="en-US" dirty="0" smtClean="0"/>
              <a:t>오피스 빌딩 투자구조는 도식화된 예와 같이 자기자본 </a:t>
            </a:r>
            <a:r>
              <a:rPr lang="ko-KR" altLang="en-US" dirty="0" smtClean="0"/>
              <a:t>투자인  지분투자자와 </a:t>
            </a:r>
            <a:r>
              <a:rPr lang="ko-KR" altLang="en-US" dirty="0" smtClean="0"/>
              <a:t>대출자로 구성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 marL="285750" indent="-285750">
              <a:buFontTx/>
              <a:buChar char="-"/>
            </a:pPr>
            <a:endParaRPr lang="en-US" altLang="ko-KR" sz="900" dirty="0" smtClean="0"/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이런 </a:t>
            </a:r>
            <a:r>
              <a:rPr lang="ko-KR" altLang="en-US" dirty="0" smtClean="0"/>
              <a:t>투자구조에서 자기자본 투자는 오피스 빌딩을 운영해 발생한 수익을 가져가고 대출은 부동산 담보대출 형태로 고정이율이나 변동이율에 따라 이자를 </a:t>
            </a:r>
            <a:r>
              <a:rPr lang="ko-KR" altLang="en-US" dirty="0" smtClean="0"/>
              <a:t>받아감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285750" indent="-285750">
              <a:buFontTx/>
              <a:buChar char="-"/>
            </a:pPr>
            <a:endParaRPr lang="en-US" altLang="ko-KR" sz="900" dirty="0" smtClean="0"/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대출도 </a:t>
            </a:r>
            <a:r>
              <a:rPr lang="ko-KR" altLang="en-US" dirty="0" err="1" smtClean="0"/>
              <a:t>선순위와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후순위로</a:t>
            </a:r>
            <a:r>
              <a:rPr lang="ko-KR" altLang="en-US" dirty="0" smtClean="0"/>
              <a:t> 구별하여 </a:t>
            </a:r>
            <a:r>
              <a:rPr lang="ko-KR" altLang="en-US" dirty="0" err="1" smtClean="0"/>
              <a:t>리스크를</a:t>
            </a:r>
            <a:r>
              <a:rPr lang="ko-KR" altLang="en-US" dirty="0" smtClean="0"/>
              <a:t> 감당하는 차이를 두고 이자율을 다르게 </a:t>
            </a:r>
            <a:r>
              <a:rPr lang="ko-KR" altLang="en-US" dirty="0" err="1" smtClean="0"/>
              <a:t>하기도함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sz="2400" i="1" dirty="0" smtClean="0"/>
              <a:t> </a:t>
            </a:r>
            <a:endParaRPr lang="en-US" altLang="ko-KR" sz="2400" i="1" dirty="0" smtClean="0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-202087" y="197913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펀드가 만들어 지는 과정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65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96245"/>
            <a:ext cx="8280920" cy="394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부제목 2"/>
          <p:cNvSpPr txBox="1">
            <a:spLocks/>
          </p:cNvSpPr>
          <p:nvPr/>
        </p:nvSpPr>
        <p:spPr>
          <a:xfrm>
            <a:off x="-180528" y="188640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펀드가 만들어 지는 과정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23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149" y="1175000"/>
            <a:ext cx="8676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i="1" dirty="0" smtClean="0"/>
              <a:t>₆.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부동산 운용</a:t>
            </a:r>
            <a:endParaRPr lang="en-US" altLang="ko-KR" sz="2200" i="1" u="sng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en-US" altLang="ko-KR" sz="2400" i="1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대략적 </a:t>
            </a:r>
            <a:r>
              <a:rPr lang="ko-KR" altLang="en-US" dirty="0" smtClean="0"/>
              <a:t>투자 구조가 나오면 오피스 빌딩에 </a:t>
            </a:r>
            <a:r>
              <a:rPr lang="ko-KR" altLang="en-US" dirty="0" smtClean="0"/>
              <a:t>몇 년 동안 </a:t>
            </a:r>
            <a:r>
              <a:rPr lang="ko-KR" altLang="en-US" dirty="0" smtClean="0"/>
              <a:t>얼마나 투자할 것인지 회계법인에 재무모델과 가치평가보고서 용역을 </a:t>
            </a:r>
            <a:r>
              <a:rPr lang="ko-KR" altLang="en-US" dirty="0" smtClean="0"/>
              <a:t>의뢰</a:t>
            </a:r>
            <a:endParaRPr lang="en-US" altLang="ko-KR" dirty="0" smtClean="0"/>
          </a:p>
          <a:p>
            <a:pPr marL="285750" indent="-285750">
              <a:buFontTx/>
              <a:buChar char="-"/>
            </a:pPr>
            <a:endParaRPr lang="en-US" altLang="ko-KR" sz="900" dirty="0" smtClean="0"/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회계법인 </a:t>
            </a:r>
            <a:r>
              <a:rPr lang="ko-KR" altLang="en-US" dirty="0" smtClean="0"/>
              <a:t>재무모델은 보통 엑셀로 만들어져 있고 </a:t>
            </a:r>
            <a:r>
              <a:rPr lang="ko-KR" altLang="en-US" dirty="0" smtClean="0"/>
              <a:t>여러 가지 </a:t>
            </a:r>
            <a:r>
              <a:rPr lang="ko-KR" altLang="en-US" dirty="0" smtClean="0"/>
              <a:t>가정에 따라 수익률과 </a:t>
            </a:r>
            <a:r>
              <a:rPr lang="ko-KR" altLang="en-US" dirty="0" smtClean="0"/>
              <a:t>매각 </a:t>
            </a:r>
            <a:r>
              <a:rPr lang="ko-KR" altLang="en-US" dirty="0" err="1" smtClean="0"/>
              <a:t>가등이</a:t>
            </a:r>
            <a:r>
              <a:rPr lang="ko-KR" altLang="en-US" dirty="0" smtClean="0"/>
              <a:t> </a:t>
            </a:r>
            <a:r>
              <a:rPr lang="ko-KR" altLang="en-US" dirty="0" smtClean="0"/>
              <a:t>자동 변환되도록 수식 연결되어 있어 투자상황이 변동하면 바로 즉시반영 하도록 되어 </a:t>
            </a:r>
            <a:r>
              <a:rPr lang="ko-KR" altLang="en-US" dirty="0" smtClean="0"/>
              <a:t>있음</a:t>
            </a:r>
            <a:endParaRPr lang="en-US" altLang="ko-KR" dirty="0" smtClean="0"/>
          </a:p>
          <a:p>
            <a:pPr marL="285750" indent="-285750">
              <a:buFontTx/>
              <a:buChar char="-"/>
            </a:pPr>
            <a:endParaRPr lang="en-US" altLang="ko-KR" sz="900" dirty="0" smtClean="0"/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이런 재무 모델 기반으로 회계법인 에서는 그 오피스 빌딩에 대한 가치평가보고서를 제출함</a:t>
            </a:r>
            <a:r>
              <a:rPr lang="en-US" altLang="ko-KR" dirty="0" smtClean="0"/>
              <a:t>.</a:t>
            </a:r>
          </a:p>
          <a:p>
            <a:pPr marL="171450" indent="-171450">
              <a:buFontTx/>
              <a:buChar char="-"/>
            </a:pPr>
            <a:endParaRPr lang="en-US" altLang="ko-KR" sz="900" i="1" dirty="0"/>
          </a:p>
          <a:p>
            <a:r>
              <a:rPr lang="en-US" altLang="ko-KR" dirty="0" smtClean="0"/>
              <a:t>-  </a:t>
            </a:r>
            <a:r>
              <a:rPr lang="ko-KR" altLang="en-US" dirty="0" smtClean="0"/>
              <a:t>동시에 </a:t>
            </a:r>
            <a:r>
              <a:rPr lang="ko-KR" altLang="en-US" dirty="0" smtClean="0"/>
              <a:t>부동산 감정평가회사에는 오피스 빌딩에 대한 감정평가서 작성을 의뢰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    물리적 </a:t>
            </a:r>
            <a:r>
              <a:rPr lang="ko-KR" altLang="en-US" dirty="0" smtClean="0"/>
              <a:t>자산실사는 부동산자산관리를 전문으로 하는 회사에 의뢰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    빌딩 </a:t>
            </a:r>
            <a:r>
              <a:rPr lang="ko-KR" altLang="en-US" dirty="0" smtClean="0"/>
              <a:t>건축 기계 전기 </a:t>
            </a:r>
            <a:r>
              <a:rPr lang="ko-KR" altLang="en-US" dirty="0" smtClean="0"/>
              <a:t>소방 같은 </a:t>
            </a:r>
            <a:r>
              <a:rPr lang="ko-KR" altLang="en-US" dirty="0" smtClean="0"/>
              <a:t>주요 시설들의 상태를 살피는 것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sz="2400" i="1" dirty="0" smtClean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-180528" y="188640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펀드가 만들어 지는 과정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12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0149" y="1175000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i="1" dirty="0" smtClean="0"/>
              <a:t>₆.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부동산 운용</a:t>
            </a:r>
            <a:endParaRPr lang="en-US" altLang="ko-KR" sz="2200" i="1" u="sng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en-US" altLang="ko-KR" sz="2400" i="1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en-US" altLang="ko-KR" sz="2400" i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539553" y="1891858"/>
            <a:ext cx="849705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i="1" dirty="0" smtClean="0"/>
              <a:t>▸▸ </a:t>
            </a:r>
            <a:r>
              <a:rPr lang="ko-KR" altLang="en-US" i="1" dirty="0" smtClean="0"/>
              <a:t>이렇게 </a:t>
            </a:r>
            <a:r>
              <a:rPr lang="ko-KR" altLang="en-US" i="1" dirty="0"/>
              <a:t>각분야 전문가들이 작성한 자료를 토대로 부동산 </a:t>
            </a:r>
            <a:r>
              <a:rPr lang="ko-KR" altLang="en-US" i="1" dirty="0" smtClean="0"/>
              <a:t>자산 </a:t>
            </a:r>
            <a:r>
              <a:rPr lang="ko-KR" altLang="en-US" i="1" dirty="0" err="1" smtClean="0"/>
              <a:t>운용사나</a:t>
            </a:r>
            <a:r>
              <a:rPr lang="ko-KR" altLang="en-US" i="1" dirty="0" smtClean="0"/>
              <a:t> </a:t>
            </a:r>
            <a:r>
              <a:rPr lang="ko-KR" altLang="en-US" i="1" dirty="0" err="1"/>
              <a:t>리츠</a:t>
            </a:r>
            <a:r>
              <a:rPr lang="ko-KR" altLang="en-US" i="1" dirty="0"/>
              <a:t> 회사에서는 투자자모집을 위해 제안서를 </a:t>
            </a:r>
            <a:r>
              <a:rPr lang="ko-KR" altLang="en-US" i="1" dirty="0" smtClean="0"/>
              <a:t>만듦</a:t>
            </a:r>
            <a:r>
              <a:rPr lang="en-US" altLang="ko-KR" i="1" dirty="0" smtClean="0"/>
              <a:t>.</a:t>
            </a:r>
            <a:endParaRPr lang="en-US" altLang="ko-KR" i="1" dirty="0"/>
          </a:p>
          <a:p>
            <a:endParaRPr lang="en-US" altLang="ko-KR" i="1" dirty="0"/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투자제안서가 </a:t>
            </a:r>
            <a:r>
              <a:rPr lang="ko-KR" altLang="en-US" sz="1600" dirty="0"/>
              <a:t>완성되면 </a:t>
            </a:r>
            <a:r>
              <a:rPr lang="ko-KR" altLang="en-US" sz="1600" dirty="0" smtClean="0"/>
              <a:t>기관방문 하여 </a:t>
            </a:r>
            <a:r>
              <a:rPr lang="ko-KR" altLang="en-US" sz="1600" dirty="0"/>
              <a:t>투자물건 </a:t>
            </a:r>
            <a:r>
              <a:rPr lang="ko-KR" altLang="en-US" sz="1600" dirty="0" smtClean="0"/>
              <a:t>설명 후 </a:t>
            </a:r>
            <a:r>
              <a:rPr lang="ko-KR" altLang="en-US" sz="1600" dirty="0"/>
              <a:t>자금유치를 위해 노력</a:t>
            </a:r>
            <a:r>
              <a:rPr lang="en-US" altLang="ko-KR" sz="1600" dirty="0" smtClean="0"/>
              <a:t>.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투자구조가 </a:t>
            </a:r>
            <a:r>
              <a:rPr lang="ko-KR" altLang="en-US" sz="1600" dirty="0"/>
              <a:t>완성되면 매매계약을 위해 변호사에게 부동산 매매계약서 작성을 </a:t>
            </a:r>
            <a:r>
              <a:rPr lang="ko-KR" altLang="en-US" sz="1600" dirty="0" smtClean="0"/>
              <a:t>요청함</a:t>
            </a:r>
            <a:endParaRPr lang="en-US" altLang="ko-KR" sz="1600" dirty="0" smtClean="0"/>
          </a:p>
          <a:p>
            <a:pPr marL="285750" indent="-285750">
              <a:buFontTx/>
              <a:buChar char="-"/>
            </a:pPr>
            <a:endParaRPr lang="en-US" altLang="ko-KR" sz="900" dirty="0" smtClean="0"/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이 </a:t>
            </a:r>
            <a:r>
              <a:rPr lang="ko-KR" altLang="en-US" sz="1600" dirty="0"/>
              <a:t>매매계약서에 당사자들이 날인하면 부동산 매매계약이 종결되고 오피스 빌딩에 투자하는 하나의 금융상품이 만들어진다</a:t>
            </a:r>
            <a:r>
              <a:rPr lang="en-US" altLang="ko-KR" sz="1600" dirty="0"/>
              <a:t>.</a:t>
            </a:r>
            <a:endParaRPr lang="en-US" altLang="ko-KR" sz="1600" dirty="0"/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-202087" y="197913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펀드가 만들어 지는 과정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12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96752"/>
            <a:ext cx="748883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i="1" dirty="0" smtClean="0">
                <a:latin typeface="Lucida Sans Unicode"/>
                <a:ea typeface="HY강B" panose="02030600000101010101" pitchFamily="18" charset="-127"/>
                <a:cs typeface="Lucida Sans Unicode"/>
              </a:rPr>
              <a:t>₇</a:t>
            </a:r>
            <a:r>
              <a:rPr lang="en-US" altLang="ko-KR" sz="2200" i="1" dirty="0" smtClean="0">
                <a:latin typeface="Lucida Sans Unicode"/>
                <a:ea typeface="HY강B" panose="02030600000101010101" pitchFamily="18" charset="-127"/>
                <a:cs typeface="Lucida Sans Unicode"/>
              </a:rPr>
              <a:t>.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부동산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매각 준비</a:t>
            </a:r>
            <a:endParaRPr lang="en-US" altLang="ko-KR" sz="2200" i="1" u="sng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en-US" altLang="ko-KR" sz="2400" i="1" dirty="0" smtClean="0"/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시장환경 </a:t>
            </a:r>
            <a:r>
              <a:rPr lang="ko-KR" altLang="en-US" sz="1600" dirty="0" smtClean="0"/>
              <a:t>고려 </a:t>
            </a:r>
            <a:r>
              <a:rPr lang="ko-KR" altLang="en-US" sz="1600" dirty="0" smtClean="0"/>
              <a:t>적기 매각 </a:t>
            </a:r>
            <a:r>
              <a:rPr lang="ko-KR" altLang="en-US" sz="1600" dirty="0" smtClean="0"/>
              <a:t>시점 파악 및 준비</a:t>
            </a:r>
            <a:r>
              <a:rPr lang="en-US" altLang="ko-KR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altLang="ko-KR" sz="900" dirty="0" smtClean="0"/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공개매각 </a:t>
            </a:r>
            <a:r>
              <a:rPr lang="ko-KR" altLang="en-US" sz="1600" dirty="0" smtClean="0"/>
              <a:t>중개인활용 등 매각 방식 결정</a:t>
            </a:r>
            <a:endParaRPr lang="en-US" altLang="ko-KR" sz="1600" dirty="0" smtClean="0"/>
          </a:p>
          <a:p>
            <a:endParaRPr lang="en-US" altLang="ko-KR" sz="2400" i="1" dirty="0"/>
          </a:p>
          <a:p>
            <a:r>
              <a:rPr lang="en-US" altLang="ko-KR" sz="2400" i="1" dirty="0" smtClean="0">
                <a:latin typeface="Lucida Sans Unicode"/>
                <a:ea typeface="HY강B" panose="02030600000101010101" pitchFamily="18" charset="-127"/>
                <a:cs typeface="Lucida Sans Unicode"/>
              </a:rPr>
              <a:t>₈</a:t>
            </a:r>
            <a:r>
              <a:rPr lang="en-US" altLang="ko-KR" sz="2200" i="1" dirty="0" smtClean="0">
                <a:latin typeface="HY강B" panose="02030600000101010101" pitchFamily="18" charset="-127"/>
                <a:ea typeface="HY강B" panose="02030600000101010101" pitchFamily="18" charset="-127"/>
                <a:cs typeface="Lucida Sans Unicode"/>
              </a:rPr>
              <a:t>.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매각완료 </a:t>
            </a:r>
            <a:r>
              <a:rPr lang="ko-KR" altLang="en-US" sz="2200" i="1" u="sng" dirty="0" smtClean="0">
                <a:latin typeface="HY강B" panose="02030600000101010101" pitchFamily="18" charset="-127"/>
                <a:ea typeface="HY강B" panose="02030600000101010101" pitchFamily="18" charset="-127"/>
              </a:rPr>
              <a:t>및 펀드 정산</a:t>
            </a:r>
            <a:endParaRPr lang="en-US" altLang="ko-KR" sz="2200" i="1" u="sng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en-US" altLang="ko-KR" sz="2400" i="1" dirty="0" smtClean="0"/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부동산 </a:t>
            </a:r>
            <a:r>
              <a:rPr lang="ko-KR" altLang="en-US" sz="1600" dirty="0" smtClean="0"/>
              <a:t>매각을 통해 매매대금 </a:t>
            </a:r>
            <a:r>
              <a:rPr lang="ko-KR" altLang="en-US" sz="1600" dirty="0" smtClean="0"/>
              <a:t>수취</a:t>
            </a:r>
            <a:endParaRPr lang="en-US" altLang="ko-KR" sz="900" dirty="0" smtClean="0"/>
          </a:p>
          <a:p>
            <a:pPr marL="285750" indent="-285750">
              <a:buFontTx/>
              <a:buChar char="-"/>
            </a:pPr>
            <a:endParaRPr lang="en-US" altLang="ko-KR" sz="900" dirty="0" smtClean="0"/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수익금 </a:t>
            </a:r>
            <a:r>
              <a:rPr lang="ko-KR" altLang="en-US" sz="1600" dirty="0" smtClean="0"/>
              <a:t>배당 및 펀드 청산</a:t>
            </a:r>
            <a:r>
              <a:rPr lang="en-US" altLang="ko-KR" sz="1600" dirty="0" smtClean="0"/>
              <a:t>. </a:t>
            </a:r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-202087" y="197913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펀드가 만들어 지는 과정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05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부제목 2"/>
          <p:cNvSpPr txBox="1">
            <a:spLocks/>
          </p:cNvSpPr>
          <p:nvPr/>
        </p:nvSpPr>
        <p:spPr>
          <a:xfrm>
            <a:off x="-202087" y="197913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펀드를 이용한 개발사례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70" y="980728"/>
            <a:ext cx="86653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/>
              <a:t>첫번째</a:t>
            </a:r>
            <a:r>
              <a:rPr lang="en-US" altLang="ko-KR" sz="2000" dirty="0" smtClean="0"/>
              <a:t>, </a:t>
            </a:r>
            <a:endParaRPr lang="en-US" altLang="ko-KR" sz="2000" dirty="0" smtClean="0"/>
          </a:p>
          <a:p>
            <a:r>
              <a:rPr lang="ko-KR" altLang="en-US" sz="2000" b="1" dirty="0" smtClean="0"/>
              <a:t>동양 </a:t>
            </a:r>
            <a:r>
              <a:rPr lang="ko-KR" altLang="en-US" sz="2000" b="1" dirty="0" err="1" smtClean="0"/>
              <a:t>토투앤</a:t>
            </a:r>
            <a:r>
              <a:rPr lang="ko-KR" altLang="en-US" sz="2000" b="1" dirty="0" smtClean="0"/>
              <a:t> 부동산 투자신탁 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호</a:t>
            </a:r>
            <a:endParaRPr lang="en-US" altLang="ko-KR" sz="2000" b="1" dirty="0" smtClean="0"/>
          </a:p>
          <a:p>
            <a:endParaRPr lang="en-US" altLang="ko-KR" dirty="0"/>
          </a:p>
          <a:p>
            <a:r>
              <a:rPr lang="ko-KR" altLang="en-US" dirty="0" smtClean="0"/>
              <a:t>설정금액 </a:t>
            </a:r>
            <a:r>
              <a:rPr lang="en-US" altLang="ko-KR" dirty="0" smtClean="0"/>
              <a:t>580</a:t>
            </a:r>
            <a:r>
              <a:rPr lang="ko-KR" altLang="en-US" dirty="0" smtClean="0"/>
              <a:t>억</a:t>
            </a:r>
            <a:endParaRPr lang="en-US" altLang="ko-KR" dirty="0" smtClean="0"/>
          </a:p>
          <a:p>
            <a:r>
              <a:rPr lang="ko-KR" altLang="en-US" dirty="0" smtClean="0"/>
              <a:t>실물 부동산 매입 후 임대사업을 통해 임대료 수입으로 운용하는 투자신탁</a:t>
            </a:r>
            <a:endParaRPr lang="en-US" altLang="ko-KR" dirty="0" smtClean="0"/>
          </a:p>
          <a:p>
            <a:r>
              <a:rPr lang="ko-KR" altLang="en-US" dirty="0" smtClean="0"/>
              <a:t>명동 소재 구 서울은행 본점의 </a:t>
            </a:r>
            <a:r>
              <a:rPr lang="ko-KR" altLang="en-US" dirty="0" err="1" smtClean="0"/>
              <a:t>리모델링</a:t>
            </a:r>
            <a:r>
              <a:rPr lang="ko-KR" altLang="en-US" dirty="0" smtClean="0"/>
              <a:t> 후 호텔 부분을 매입하는 실물 부동산 투자신탁</a:t>
            </a:r>
            <a:r>
              <a:rPr lang="en-US" altLang="ko-KR" dirty="0" smtClean="0"/>
              <a:t>(</a:t>
            </a:r>
            <a:r>
              <a:rPr lang="ko-KR" altLang="en-US" dirty="0" smtClean="0"/>
              <a:t>부동산펀드</a:t>
            </a:r>
            <a:r>
              <a:rPr lang="en-US" altLang="ko-KR" dirty="0" smtClean="0"/>
              <a:t>)</a:t>
            </a:r>
            <a:r>
              <a:rPr lang="ko-KR" altLang="en-US" dirty="0" smtClean="0"/>
              <a:t>임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공모형</a:t>
            </a:r>
            <a:r>
              <a:rPr lang="ko-KR" altLang="en-US" dirty="0" smtClean="0"/>
              <a:t> 펀드로서 증권사 통해 일반인 상대 투자자 모집하여 호텔매입에 필요한 전체 금액을 대출 없이 펀드로만 충당함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목표 임대수익률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연 </a:t>
            </a:r>
            <a:r>
              <a:rPr lang="en-US" altLang="ko-KR" dirty="0" smtClean="0"/>
              <a:t>7.2</a:t>
            </a:r>
            <a:r>
              <a:rPr lang="ko-KR" altLang="en-US" dirty="0" smtClean="0"/>
              <a:t>프로 수준 목표 미달 시 </a:t>
            </a:r>
            <a:r>
              <a:rPr lang="ko-KR" altLang="en-US" dirty="0" err="1" smtClean="0"/>
              <a:t>시행사와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시공사가</a:t>
            </a:r>
            <a:r>
              <a:rPr lang="ko-KR" altLang="en-US" dirty="0" smtClean="0"/>
              <a:t> 보전약정이 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매각시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언금</a:t>
            </a:r>
            <a:r>
              <a:rPr lang="ko-KR" altLang="en-US" dirty="0" smtClean="0"/>
              <a:t> 미달 경우 일정금액 한도 내에서 </a:t>
            </a:r>
            <a:r>
              <a:rPr lang="ko-KR" altLang="en-US" dirty="0" err="1" smtClean="0"/>
              <a:t>시공사가</a:t>
            </a:r>
            <a:r>
              <a:rPr lang="ko-KR" altLang="en-US" dirty="0" smtClean="0"/>
              <a:t> 원금 보전 약정 </a:t>
            </a:r>
            <a:r>
              <a:rPr lang="ko-KR" altLang="en-US" dirty="0" err="1" smtClean="0"/>
              <a:t>하여투자자</a:t>
            </a:r>
            <a:r>
              <a:rPr lang="ko-KR" altLang="en-US" dirty="0" smtClean="0"/>
              <a:t> 보호 장치를 했음</a:t>
            </a:r>
            <a:r>
              <a:rPr lang="en-US" altLang="ko-KR" dirty="0" smtClean="0"/>
              <a:t>.(</a:t>
            </a:r>
            <a:r>
              <a:rPr lang="ko-KR" altLang="en-US" dirty="0" smtClean="0"/>
              <a:t>안정성보강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en-US" altLang="ko-KR" dirty="0" smtClean="0"/>
              <a:t>&gt;&gt;&gt;</a:t>
            </a:r>
            <a:r>
              <a:rPr lang="ko-KR" altLang="en-US" dirty="0" smtClean="0"/>
              <a:t>이러한 안정적인 투자 구조 덕분에 당시 호텔 투자하는 </a:t>
            </a:r>
            <a:r>
              <a:rPr lang="ko-KR" altLang="en-US" dirty="0" err="1" smtClean="0"/>
              <a:t>첫번째</a:t>
            </a:r>
            <a:r>
              <a:rPr lang="ko-KR" altLang="en-US" dirty="0" smtClean="0"/>
              <a:t> 부동산 펀드임에도 불구하고 판매한지 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시간만에</a:t>
            </a:r>
            <a:r>
              <a:rPr lang="ko-KR" altLang="en-US" dirty="0" smtClean="0"/>
              <a:t> 펀드 모집금액이 전액 모집될 정도로 선풍적인 인기를 끌었다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그 결과 </a:t>
            </a:r>
            <a:r>
              <a:rPr lang="en-US" altLang="ko-KR" dirty="0" smtClean="0"/>
              <a:t>2009</a:t>
            </a:r>
            <a:r>
              <a:rPr lang="ko-KR" altLang="en-US" dirty="0" smtClean="0"/>
              <a:t>년까지 </a:t>
            </a:r>
            <a:r>
              <a:rPr lang="en-US" altLang="ko-KR" dirty="0" smtClean="0"/>
              <a:t>4</a:t>
            </a:r>
            <a:r>
              <a:rPr lang="ko-KR" altLang="en-US" dirty="0" err="1" smtClean="0"/>
              <a:t>년여간</a:t>
            </a:r>
            <a:r>
              <a:rPr lang="ko-KR" altLang="en-US" dirty="0" smtClean="0"/>
              <a:t> 운용되다 해산한 누적 수익률은 </a:t>
            </a:r>
            <a:r>
              <a:rPr lang="en-US" altLang="ko-KR" dirty="0" smtClean="0"/>
              <a:t>36% </a:t>
            </a:r>
            <a:r>
              <a:rPr lang="ko-KR" altLang="en-US" dirty="0" smtClean="0"/>
              <a:t>연 환산 수익률 </a:t>
            </a:r>
            <a:r>
              <a:rPr lang="en-US" altLang="ko-KR" dirty="0" smtClean="0"/>
              <a:t>9%</a:t>
            </a:r>
            <a:r>
              <a:rPr lang="ko-KR" altLang="en-US" dirty="0" smtClean="0"/>
              <a:t>로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높은수준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2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1152128"/>
          </a:xfrm>
        </p:spPr>
        <p:txBody>
          <a:bodyPr>
            <a:normAutofit/>
          </a:bodyPr>
          <a:lstStyle/>
          <a:p>
            <a:pPr algn="l"/>
            <a:r>
              <a:rPr lang="ko-KR" alt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개요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85673"/>
            <a:ext cx="8428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▸ </a:t>
            </a:r>
            <a:r>
              <a:rPr lang="ko-KR" altLang="en-US" sz="2400" b="1" i="1" u="sng" dirty="0"/>
              <a:t>부동산펀드 </a:t>
            </a:r>
            <a:r>
              <a:rPr lang="ko-KR" altLang="en-US" sz="2400" b="1" i="1" u="sng" dirty="0" smtClean="0"/>
              <a:t>개념</a:t>
            </a:r>
            <a:endParaRPr lang="en-US" altLang="ko-KR" sz="2400" b="1" i="1" u="sng" dirty="0" smtClean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인 이상의 투자자로부터 모집한 자금을 부동산에 투자하여 수익을 투자자에게 배당하는 금융상품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sz="2400" b="1" i="1" dirty="0">
                <a:solidFill>
                  <a:schemeClr val="accent5">
                    <a:lumMod val="75000"/>
                  </a:schemeClr>
                </a:solidFill>
              </a:rPr>
              <a:t>▸ </a:t>
            </a:r>
            <a:r>
              <a:rPr lang="ko-KR" altLang="en-US" sz="2400" b="1" i="1" u="sng" dirty="0" smtClean="0"/>
              <a:t>부동산펀드 </a:t>
            </a:r>
            <a:r>
              <a:rPr lang="ko-KR" altLang="en-US" sz="2400" b="1" i="1" u="sng" dirty="0" smtClean="0"/>
              <a:t>설정 특징</a:t>
            </a:r>
            <a:endParaRPr lang="en-US" altLang="ko-KR" sz="2400" b="1" i="1" u="sng" dirty="0" smtClean="0"/>
          </a:p>
          <a:p>
            <a:r>
              <a:rPr lang="ko-KR" altLang="en-US" dirty="0" smtClean="0"/>
              <a:t>부동산펀드는 </a:t>
            </a:r>
            <a:r>
              <a:rPr lang="ko-KR" altLang="en-US" dirty="0" err="1" smtClean="0"/>
              <a:t>환매금지형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설정 후 </a:t>
            </a:r>
            <a:r>
              <a:rPr lang="en-US" altLang="ko-KR" dirty="0" smtClean="0"/>
              <a:t>90</a:t>
            </a:r>
            <a:r>
              <a:rPr lang="ko-KR" altLang="en-US" dirty="0" smtClean="0"/>
              <a:t>일 이내 수익증권 상장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사모 부동산펀드는 예외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sz="2400" b="1" i="1" dirty="0">
                <a:solidFill>
                  <a:schemeClr val="accent5">
                    <a:lumMod val="75000"/>
                  </a:schemeClr>
                </a:solidFill>
              </a:rPr>
              <a:t>▸ </a:t>
            </a:r>
            <a:r>
              <a:rPr lang="ko-KR" altLang="en-US" sz="2400" b="1" i="1" u="sng" dirty="0" smtClean="0"/>
              <a:t>부동산펀드의 </a:t>
            </a:r>
            <a:r>
              <a:rPr lang="ko-KR" altLang="en-US" sz="2400" b="1" i="1" u="sng" dirty="0" smtClean="0"/>
              <a:t>운용</a:t>
            </a:r>
            <a:endParaRPr lang="en-US" altLang="ko-KR" sz="2400" b="1" i="1" u="sng" dirty="0" smtClean="0"/>
          </a:p>
          <a:p>
            <a:r>
              <a:rPr lang="ko-KR" altLang="en-US" dirty="0" smtClean="0"/>
              <a:t>부동산의 취득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매각을 포함하여 개발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임대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지상권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임차권 등 부동산의 이용에 관한 권리의 취득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매각 등 포괄적인 분야에 운용가능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26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2203" y="1484784"/>
            <a:ext cx="748883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i="1" dirty="0">
                <a:solidFill>
                  <a:schemeClr val="accent5">
                    <a:lumMod val="75000"/>
                  </a:schemeClr>
                </a:solidFill>
              </a:rPr>
              <a:t>▸ </a:t>
            </a:r>
            <a:r>
              <a:rPr lang="ko-KR" altLang="en-US" b="1" dirty="0" err="1" smtClean="0"/>
              <a:t>실물투자형</a:t>
            </a:r>
            <a:endParaRPr lang="en-US" altLang="ko-KR" b="1" dirty="0" smtClean="0"/>
          </a:p>
          <a:p>
            <a:r>
              <a:rPr lang="ko-KR" altLang="en-US" dirty="0" smtClean="0"/>
              <a:t>실물 부동산에 투자하여 임대수입으로 배당을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일정 기간 운영 후 매각하여 </a:t>
            </a:r>
            <a:r>
              <a:rPr lang="ko-KR" altLang="en-US" dirty="0" err="1" smtClean="0"/>
              <a:t>매각차익까지기대</a:t>
            </a:r>
            <a:endParaRPr lang="en-US" altLang="ko-KR" dirty="0" smtClean="0"/>
          </a:p>
          <a:p>
            <a:r>
              <a:rPr lang="ko-KR" altLang="en-US" dirty="0" smtClean="0"/>
              <a:t>주로 오피스에 투자하는 펀드가 다수를 차지</a:t>
            </a:r>
            <a:endParaRPr lang="en-US" altLang="ko-KR" dirty="0" smtClean="0"/>
          </a:p>
          <a:p>
            <a:r>
              <a:rPr lang="ko-KR" altLang="en-US" dirty="0" smtClean="0"/>
              <a:t>최근 매입경쟁 심화로 인하여 </a:t>
            </a:r>
            <a:r>
              <a:rPr lang="ko-KR" altLang="en-US" dirty="0" err="1" smtClean="0"/>
              <a:t>리테일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호텔 등 다양한 실물을 매입 운용하는 펀드 등장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i="1" dirty="0">
                <a:solidFill>
                  <a:schemeClr val="accent5">
                    <a:lumMod val="75000"/>
                  </a:schemeClr>
                </a:solidFill>
              </a:rPr>
              <a:t>▸ </a:t>
            </a:r>
            <a:r>
              <a:rPr lang="en-US" altLang="ko-KR" b="1" dirty="0" smtClean="0"/>
              <a:t>PF</a:t>
            </a:r>
            <a:r>
              <a:rPr lang="ko-KR" altLang="en-US" b="1" dirty="0" err="1" smtClean="0"/>
              <a:t>대출형</a:t>
            </a:r>
            <a:endParaRPr lang="en-US" altLang="ko-KR" b="1" dirty="0" smtClean="0"/>
          </a:p>
          <a:p>
            <a:r>
              <a:rPr lang="ko-KR" altLang="en-US" dirty="0" smtClean="0"/>
              <a:t>부동산 개발 사업을 영위하는 법인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pfv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자금 대여</a:t>
            </a:r>
            <a:endParaRPr lang="en-US" altLang="ko-KR" dirty="0" smtClean="0"/>
          </a:p>
          <a:p>
            <a:r>
              <a:rPr lang="ko-KR" altLang="en-US" dirty="0" smtClean="0"/>
              <a:t>펀드 자산의 </a:t>
            </a:r>
            <a:r>
              <a:rPr lang="en-US" altLang="ko-KR" dirty="0" smtClean="0"/>
              <a:t>100%</a:t>
            </a:r>
            <a:r>
              <a:rPr lang="ko-KR" altLang="en-US" dirty="0" smtClean="0"/>
              <a:t>까지 대여가능</a:t>
            </a:r>
            <a:endParaRPr lang="en-US" altLang="ko-KR" dirty="0" smtClean="0"/>
          </a:p>
          <a:p>
            <a:r>
              <a:rPr lang="en-US" altLang="ko-KR" dirty="0" smtClean="0"/>
              <a:t>2006</a:t>
            </a:r>
            <a:r>
              <a:rPr lang="ko-KR" altLang="en-US" dirty="0" smtClean="0"/>
              <a:t>년 전후 주택 시장이 호황일 때 많이 설정 되었으나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최근 주택 경기 침체로 인해 신규</a:t>
            </a:r>
            <a:r>
              <a:rPr lang="en-US" altLang="ko-KR" dirty="0" smtClean="0"/>
              <a:t>PF</a:t>
            </a:r>
            <a:r>
              <a:rPr lang="ko-KR" altLang="en-US" dirty="0" smtClean="0"/>
              <a:t>형 펀드 적음</a:t>
            </a:r>
            <a:endParaRPr lang="en-US" altLang="ko-KR" dirty="0" smtClean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0" y="260648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 종류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98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208912" cy="505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8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208912" cy="490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9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880792"/>
            <a:ext cx="877559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400" i="1" dirty="0" smtClean="0"/>
          </a:p>
          <a:p>
            <a:pPr algn="ctr"/>
            <a:r>
              <a:rPr lang="ko-KR" altLang="en-US" sz="2400" i="1" dirty="0" smtClean="0"/>
              <a:t>부동산 펀드는 대부분 </a:t>
            </a:r>
            <a:r>
              <a:rPr lang="ko-KR" altLang="en-US" sz="2400" b="1" i="1" u="sng" dirty="0" smtClean="0"/>
              <a:t>사모펀드 형태</a:t>
            </a:r>
            <a:r>
              <a:rPr lang="ko-KR" altLang="en-US" sz="2400" i="1" dirty="0" smtClean="0"/>
              <a:t>이다</a:t>
            </a:r>
            <a:r>
              <a:rPr lang="en-US" altLang="ko-KR" sz="2400" i="1" dirty="0" smtClean="0"/>
              <a:t>.</a:t>
            </a:r>
            <a:endParaRPr lang="en-US" altLang="ko-KR" i="1" dirty="0"/>
          </a:p>
          <a:p>
            <a:pPr algn="ctr"/>
            <a:endParaRPr lang="en-US" altLang="ko-KR" i="1" dirty="0" smtClean="0"/>
          </a:p>
          <a:p>
            <a:r>
              <a:rPr lang="ko-KR" altLang="en-US" sz="2400" b="1" i="1" dirty="0">
                <a:solidFill>
                  <a:schemeClr val="accent5">
                    <a:lumMod val="75000"/>
                  </a:schemeClr>
                </a:solidFill>
              </a:rPr>
              <a:t>▸ </a:t>
            </a:r>
            <a:r>
              <a:rPr lang="ko-KR" altLang="en-US" sz="2400" b="1" dirty="0" smtClean="0"/>
              <a:t>사모펀드란</a:t>
            </a:r>
            <a:r>
              <a:rPr lang="en-US" altLang="ko-KR" sz="2400" b="1" dirty="0" smtClean="0"/>
              <a:t>?</a:t>
            </a:r>
          </a:p>
          <a:p>
            <a:endParaRPr lang="en-US" altLang="ko-KR" sz="2400" b="1" u="sng" dirty="0" smtClean="0"/>
          </a:p>
          <a:p>
            <a:pPr marL="285750" indent="-285750">
              <a:buFontTx/>
              <a:buChar char="-"/>
            </a:pPr>
            <a:r>
              <a:rPr lang="ko-KR" altLang="en-US" sz="1600" dirty="0" err="1" smtClean="0"/>
              <a:t>여러가지</a:t>
            </a:r>
            <a:r>
              <a:rPr lang="ko-KR" altLang="en-US" sz="1600" dirty="0" smtClean="0"/>
              <a:t> 형태가 있지만 현재 대부분은 사모형태로 투자자들을 모집하여 오피스빌딩에 대한 투자하는 형태가 </a:t>
            </a:r>
            <a:r>
              <a:rPr lang="ko-KR" altLang="en-US" sz="1600" dirty="0" smtClean="0"/>
              <a:t>주형태</a:t>
            </a:r>
            <a:endParaRPr lang="en-US" altLang="ko-KR" sz="1600" dirty="0"/>
          </a:p>
          <a:p>
            <a:pPr marL="742950" lvl="1" indent="-285750">
              <a:buFontTx/>
              <a:buChar char="-"/>
            </a:pPr>
            <a:endParaRPr lang="en-US" altLang="ko-KR" sz="1600" dirty="0" smtClean="0"/>
          </a:p>
          <a:p>
            <a:pPr marL="285750" indent="-285750">
              <a:buFontTx/>
              <a:buChar char="-"/>
            </a:pPr>
            <a:r>
              <a:rPr lang="en-US" altLang="ko-KR" sz="1600" dirty="0" smtClean="0"/>
              <a:t> </a:t>
            </a:r>
            <a:r>
              <a:rPr lang="ko-KR" altLang="en-US" sz="1600" dirty="0" smtClean="0"/>
              <a:t>부동산 투자는 주식이나 채권처럼 단기간에 매매가 이루어지지 않아 환금성이 떨어지는 경향이 있음</a:t>
            </a:r>
            <a:r>
              <a:rPr lang="en-US" altLang="ko-KR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/>
          </a:p>
          <a:p>
            <a:pPr marL="285750" indent="-285750">
              <a:buFontTx/>
              <a:buChar char="-"/>
            </a:pPr>
            <a:r>
              <a:rPr lang="en-US" altLang="ko-KR" sz="1600" dirty="0" smtClean="0"/>
              <a:t> </a:t>
            </a:r>
            <a:r>
              <a:rPr lang="ko-KR" altLang="en-US" sz="1600" dirty="0" smtClean="0"/>
              <a:t>또한 부동산의 운영수익과 더불어 매각차익을 기대하기 때문에 약 </a:t>
            </a:r>
            <a:r>
              <a:rPr lang="en-US" altLang="ko-KR" sz="1600" dirty="0" smtClean="0"/>
              <a:t>5</a:t>
            </a:r>
            <a:r>
              <a:rPr lang="ko-KR" altLang="en-US" sz="1600" dirty="0" err="1" smtClean="0"/>
              <a:t>년정도의</a:t>
            </a:r>
            <a:r>
              <a:rPr lang="ko-KR" altLang="en-US" sz="1600" dirty="0" smtClean="0"/>
              <a:t> 긴 </a:t>
            </a:r>
            <a:r>
              <a:rPr lang="ko-KR" altLang="en-US" sz="1600" dirty="0" err="1" smtClean="0"/>
              <a:t>기간동안</a:t>
            </a:r>
            <a:r>
              <a:rPr lang="ko-KR" altLang="en-US" sz="1600" dirty="0" smtClean="0"/>
              <a:t> 펀드가 운용되는 경우가 대부분임</a:t>
            </a:r>
            <a:r>
              <a:rPr lang="en-US" altLang="ko-KR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/>
          </a:p>
          <a:p>
            <a:pPr marL="285750" indent="-285750">
              <a:buFontTx/>
              <a:buChar char="-"/>
            </a:pPr>
            <a:r>
              <a:rPr lang="ko-KR" altLang="en-US" sz="1600" dirty="0" smtClean="0"/>
              <a:t>투자자가 많으면 자산운용사의 업무에 있어 유연성이 </a:t>
            </a:r>
            <a:r>
              <a:rPr lang="ko-KR" altLang="en-US" sz="1600" dirty="0" err="1" smtClean="0"/>
              <a:t>떨어질수</a:t>
            </a:r>
            <a:r>
              <a:rPr lang="ko-KR" altLang="en-US" sz="1600" dirty="0" smtClean="0"/>
              <a:t> 밖에 없어 공모보다 소수투자자자로부터 투자 받는 사모형태가 주를 이룬다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9" name="부제목 2"/>
          <p:cNvSpPr txBox="1">
            <a:spLocks/>
          </p:cNvSpPr>
          <p:nvPr/>
        </p:nvSpPr>
        <p:spPr>
          <a:xfrm>
            <a:off x="0" y="260648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338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2"/>
          <p:cNvSpPr txBox="1">
            <a:spLocks/>
          </p:cNvSpPr>
          <p:nvPr/>
        </p:nvSpPr>
        <p:spPr>
          <a:xfrm>
            <a:off x="0" y="260648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880792"/>
            <a:ext cx="877559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400" i="1" dirty="0" smtClean="0"/>
          </a:p>
          <a:p>
            <a:pPr algn="ctr"/>
            <a:r>
              <a:rPr lang="ko-KR" altLang="en-US" sz="2400" i="1" dirty="0" smtClean="0"/>
              <a:t>부동산 </a:t>
            </a:r>
            <a:r>
              <a:rPr lang="ko-KR" altLang="en-US" sz="2400" i="1" dirty="0" smtClean="0"/>
              <a:t>펀드는 직접 투자가 아닌 </a:t>
            </a:r>
            <a:r>
              <a:rPr lang="ko-KR" altLang="en-US" sz="2400" b="1" i="1" u="sng" dirty="0" smtClean="0"/>
              <a:t>간접투자 형태</a:t>
            </a:r>
            <a:r>
              <a:rPr lang="ko-KR" altLang="en-US" sz="2400" i="1" dirty="0" smtClean="0"/>
              <a:t>이다</a:t>
            </a:r>
            <a:r>
              <a:rPr lang="en-US" altLang="ko-KR" sz="2400" i="1" dirty="0" smtClean="0"/>
              <a:t>.</a:t>
            </a:r>
            <a:r>
              <a:rPr lang="ko-KR" altLang="en-US" sz="2400" i="1" dirty="0" smtClean="0"/>
              <a:t> </a:t>
            </a:r>
            <a:endParaRPr lang="en-US" altLang="ko-KR" i="1" dirty="0" smtClean="0"/>
          </a:p>
          <a:p>
            <a:endParaRPr lang="en-US" altLang="ko-KR" sz="24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ko-KR" altLang="en-US" sz="2400" b="1" i="1" dirty="0" smtClean="0">
                <a:solidFill>
                  <a:schemeClr val="accent5">
                    <a:lumMod val="75000"/>
                  </a:schemeClr>
                </a:solidFill>
              </a:rPr>
              <a:t>▸ </a:t>
            </a:r>
            <a:r>
              <a:rPr lang="ko-KR" altLang="en-US" sz="2400" b="1" dirty="0" smtClean="0"/>
              <a:t>간접투</a:t>
            </a:r>
            <a:r>
              <a:rPr lang="ko-KR" altLang="en-US" sz="2400" b="1" dirty="0"/>
              <a:t>자</a:t>
            </a:r>
            <a:r>
              <a:rPr lang="ko-KR" altLang="en-US" sz="2400" b="1" dirty="0" smtClean="0"/>
              <a:t>란</a:t>
            </a:r>
            <a:r>
              <a:rPr lang="en-US" altLang="ko-KR" sz="2400" b="1" dirty="0" smtClean="0"/>
              <a:t>?</a:t>
            </a:r>
          </a:p>
          <a:p>
            <a:endParaRPr lang="en-US" altLang="ko-KR" sz="2400" b="1" u="sng" dirty="0" smtClean="0"/>
          </a:p>
          <a:p>
            <a:pPr marL="285750" indent="-285750">
              <a:buFontTx/>
              <a:buChar char="-"/>
            </a:pPr>
            <a:r>
              <a:rPr lang="ko-KR" altLang="en-US" sz="1600" dirty="0" smtClean="0"/>
              <a:t>전문 투자자들이 만들어서 운용하는 상품에 투자하고 그 곳에서 발생하는 투자수익을 취하는 방식</a:t>
            </a:r>
            <a:endParaRPr lang="en-US" altLang="ko-KR" sz="1600" dirty="0" smtClean="0"/>
          </a:p>
          <a:p>
            <a:pPr marL="285750" indent="-285750">
              <a:buFontTx/>
              <a:buChar char="-"/>
            </a:pPr>
            <a:endParaRPr lang="en-US" altLang="ko-KR" sz="1600" dirty="0" smtClean="0"/>
          </a:p>
          <a:p>
            <a:pPr marL="285750" indent="-285750">
              <a:buFontTx/>
              <a:buChar char="-"/>
            </a:pPr>
            <a:r>
              <a:rPr lang="ko-KR" altLang="en-US" sz="1600" dirty="0" smtClean="0"/>
              <a:t>오피스 빌딩은 투자규모가 보통 수천억 이기 때문에 일반인은 직접투자가 어렵고 간접투자 형태로만 참여가 가능</a:t>
            </a:r>
            <a:endParaRPr lang="en-US" altLang="ko-KR" sz="1600" dirty="0" smtClean="0"/>
          </a:p>
          <a:p>
            <a:pPr marL="285750" indent="-285750">
              <a:buFontTx/>
              <a:buChar char="-"/>
            </a:pPr>
            <a:endParaRPr lang="en-US" altLang="ko-KR" sz="1600" dirty="0"/>
          </a:p>
          <a:p>
            <a:pPr marL="285750" indent="-285750">
              <a:buFontTx/>
              <a:buChar char="-"/>
            </a:pPr>
            <a:r>
              <a:rPr lang="ko-KR" altLang="en-US" sz="1600" dirty="0" smtClean="0"/>
              <a:t>안정적인 수익률로 인해 기관투자자들의 주된 투자 </a:t>
            </a:r>
            <a:r>
              <a:rPr lang="en-US" altLang="ko-KR" sz="1600" dirty="0" err="1" smtClean="0"/>
              <a:t>vehicie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중 하나 이다</a:t>
            </a:r>
            <a:r>
              <a:rPr lang="en-US" altLang="ko-KR" sz="1600" dirty="0" smtClean="0"/>
              <a:t>.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1625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003" y="1574790"/>
            <a:ext cx="82184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/>
              <a:t>부동산 </a:t>
            </a:r>
            <a:r>
              <a:rPr lang="ko-KR" altLang="en-US" sz="2000" dirty="0" smtClean="0"/>
              <a:t>펀드 매니저의 입장에서 부동산 펀드의 운용은 세가지로 나뉜다</a:t>
            </a:r>
            <a:r>
              <a:rPr lang="en-US" altLang="ko-KR" sz="2000" dirty="0" smtClean="0"/>
              <a:t>.</a:t>
            </a:r>
          </a:p>
          <a:p>
            <a:pPr algn="ctr"/>
            <a:endParaRPr lang="en-US" altLang="ko-KR" sz="2000" dirty="0"/>
          </a:p>
          <a:p>
            <a:pPr marL="342900" indent="-342900" algn="ctr">
              <a:buAutoNum type="arabicPeriod"/>
            </a:pPr>
            <a:r>
              <a:rPr lang="ko-KR" altLang="en-US" sz="2800" b="1" i="1" u="sng" dirty="0" smtClean="0"/>
              <a:t>부동산 펀드를 설정하는 단계</a:t>
            </a:r>
            <a:endParaRPr lang="en-US" altLang="ko-KR" sz="2800" b="1" i="1" u="sng" dirty="0" smtClean="0"/>
          </a:p>
          <a:p>
            <a:pPr marL="342900" indent="-342900" algn="ctr">
              <a:buAutoNum type="arabicPeriod"/>
            </a:pPr>
            <a:endParaRPr lang="en-US" altLang="ko-KR" sz="2800" b="1" i="1" u="sng" dirty="0"/>
          </a:p>
          <a:p>
            <a:pPr marL="342900" indent="-342900" algn="ctr">
              <a:buAutoNum type="arabicPeriod"/>
            </a:pPr>
            <a:r>
              <a:rPr lang="ko-KR" altLang="en-US" sz="2800" b="1" i="1" u="sng" dirty="0" smtClean="0"/>
              <a:t>펀드로 구입한 자산을 활용하는 단계</a:t>
            </a:r>
            <a:endParaRPr lang="en-US" altLang="ko-KR" sz="2800" b="1" i="1" u="sng" dirty="0" smtClean="0"/>
          </a:p>
          <a:p>
            <a:pPr marL="342900" indent="-342900" algn="ctr">
              <a:buAutoNum type="arabicPeriod"/>
            </a:pPr>
            <a:endParaRPr lang="en-US" altLang="ko-KR" sz="2800" b="1" i="1" u="sng" dirty="0"/>
          </a:p>
          <a:p>
            <a:pPr marL="342900" indent="-342900" algn="ctr">
              <a:buAutoNum type="arabicPeriod"/>
            </a:pPr>
            <a:r>
              <a:rPr lang="ko-KR" altLang="en-US" sz="2800" b="1" i="1" u="sng" dirty="0" smtClean="0"/>
              <a:t>매각단계</a:t>
            </a:r>
            <a:endParaRPr lang="en-US" altLang="ko-KR" sz="2800" b="1" i="1" u="sng" dirty="0" smtClean="0"/>
          </a:p>
        </p:txBody>
      </p:sp>
      <p:sp>
        <p:nvSpPr>
          <p:cNvPr id="10" name="부제목 2"/>
          <p:cNvSpPr txBox="1">
            <a:spLocks/>
          </p:cNvSpPr>
          <p:nvPr/>
        </p:nvSpPr>
        <p:spPr>
          <a:xfrm>
            <a:off x="-180528" y="188640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펀드가 만들어 지는 과정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2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06489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부제목 2"/>
          <p:cNvSpPr txBox="1">
            <a:spLocks/>
          </p:cNvSpPr>
          <p:nvPr/>
        </p:nvSpPr>
        <p:spPr>
          <a:xfrm>
            <a:off x="-180528" y="188640"/>
            <a:ext cx="9144000" cy="115212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1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 </a:t>
            </a:r>
            <a:r>
              <a:rPr lang="ko-KR" alt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▶▶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부동산 펀드가 만들어 지는 과정 </a:t>
            </a:r>
            <a:endParaRPr lang="en-US" altLang="ko-KR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8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816</Words>
  <Application>Microsoft Office PowerPoint</Application>
  <PresentationFormat>화면 슬라이드 쇼(4:3)</PresentationFormat>
  <Paragraphs>132</Paragraphs>
  <Slides>16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광장</vt:lpstr>
      <vt:lpstr>부동산 펀드란   어떻게 만들어지는가?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부동산펀드란  어떻게 만들어지는가?</dc:title>
  <dc:creator>Registered User</dc:creator>
  <cp:lastModifiedBy>Registered User</cp:lastModifiedBy>
  <cp:revision>29</cp:revision>
  <dcterms:created xsi:type="dcterms:W3CDTF">2016-05-26T14:29:37Z</dcterms:created>
  <dcterms:modified xsi:type="dcterms:W3CDTF">2016-05-27T17:35:43Z</dcterms:modified>
</cp:coreProperties>
</file>