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2" r:id="rId1"/>
    <p:sldMasterId id="2147484633" r:id="rId2"/>
    <p:sldMasterId id="2147484634" r:id="rId3"/>
    <p:sldMasterId id="2147484635" r:id="rId4"/>
  </p:sldMasterIdLst>
  <p:sldIdLst>
    <p:sldId id="256" r:id="rId5"/>
    <p:sldId id="257" r:id="rId6"/>
    <p:sldId id="285" r:id="rId7"/>
    <p:sldId id="298" r:id="rId8"/>
    <p:sldId id="299" r:id="rId9"/>
    <p:sldId id="286" r:id="rId10"/>
    <p:sldId id="300" r:id="rId11"/>
    <p:sldId id="301" r:id="rId12"/>
    <p:sldId id="288" r:id="rId13"/>
    <p:sldId id="289" r:id="rId14"/>
    <p:sldId id="290" r:id="rId15"/>
    <p:sldId id="291" r:id="rId16"/>
    <p:sldId id="292" r:id="rId17"/>
    <p:sldId id="293" r:id="rId18"/>
    <p:sldId id="302" r:id="rId19"/>
    <p:sldId id="294" r:id="rId20"/>
    <p:sldId id="295" r:id="rId21"/>
    <p:sldId id="303" r:id="rId22"/>
    <p:sldId id="296" r:id="rId23"/>
    <p:sldId id="297" r:id="rId24"/>
    <p:sldId id="260" r:id="rId25"/>
    <p:sldId id="261" r:id="rId26"/>
    <p:sldId id="262" r:id="rId27"/>
    <p:sldId id="273" r:id="rId28"/>
    <p:sldId id="268" r:id="rId29"/>
    <p:sldId id="275" r:id="rId30"/>
    <p:sldId id="274" r:id="rId31"/>
    <p:sldId id="277" r:id="rId32"/>
  </p:sldIdLst>
  <p:sldSz cx="9144000" cy="5143500" type="screen16x9"/>
  <p:notesSz cx="6858000" cy="9144000"/>
  <p:defaultTextStyle>
    <a:defPPr>
      <a:defRPr lang="ko-KR"/>
    </a:defPPr>
    <a:lvl1pPr marL="0" indent="0" algn="l" defTabSz="914400">
      <a:buNone/>
      <a:defRPr lang="ko-KR" sz="1800" baseline="0" smtClean="0">
        <a:solidFill>
          <a:srgbClr val="000000"/>
        </a:solidFill>
        <a:latin typeface="±¼¸²"/>
        <a:ea typeface="±¼¸²"/>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6" autoAdjust="0"/>
    <p:restoredTop sz="94660"/>
  </p:normalViewPr>
  <p:slideViewPr>
    <p:cSldViewPr snapToObjects="1">
      <p:cViewPr>
        <p:scale>
          <a:sx n="96" d="100"/>
          <a:sy n="96" d="100"/>
        </p:scale>
        <p:origin x="-432"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1"/>
          <p:cNvSpPr txBox="1">
            <a:spLocks noGrp="1" noChangeArrowheads="1"/>
          </p:cNvSpPr>
          <p:nvPr>
            <p:ph type="ctrTitle"/>
          </p:nvPr>
        </p:nvSpPr>
        <p:spPr>
          <a:xfrm>
            <a:off x="685800" y="1598295"/>
            <a:ext cx="7773670" cy="1104900"/>
          </a:xfrm>
          <a:prstGeom prst="rect">
            <a:avLst/>
          </a:prstGeom>
        </p:spPr>
        <p:txBody>
          <a:bodyPr vert="horz" wrap="square" lIns="91440" tIns="45720" rIns="91440" bIns="45720" anchor="b">
            <a:normAutofit/>
          </a:bodyPr>
          <a:lstStyle/>
          <a:p>
            <a:pPr marL="0" indent="0" algn="ctr"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p>
        </p:txBody>
      </p:sp>
      <p:sp>
        <p:nvSpPr>
          <p:cNvPr id="3" name="부제목 1"/>
          <p:cNvSpPr txBox="1">
            <a:spLocks noGrp="1" noChangeArrowheads="1"/>
          </p:cNvSpPr>
          <p:nvPr>
            <p:ph type="subTitle" idx="1"/>
          </p:nvPr>
        </p:nvSpPr>
        <p:spPr>
          <a:xfrm>
            <a:off x="1371600" y="2914650"/>
            <a:ext cx="6402070" cy="1317625"/>
          </a:xfrm>
          <a:prstGeom prst="rect">
            <a:avLst/>
          </a:prstGeom>
        </p:spPr>
        <p:txBody>
          <a:bodyPr vert="horz" wrap="square" lIns="91440" tIns="45720" rIns="91440" bIns="45720" anchor="t">
            <a:normAutofit/>
          </a:bodyPr>
          <a:lstStyle/>
          <a:p>
            <a:pPr marL="0" indent="0" algn="ctr" defTabSz="508000" eaLnBrk="0" fontAlgn="auto">
              <a:lnSpc>
                <a:spcPct val="100000"/>
              </a:lnSpc>
              <a:spcBef>
                <a:spcPts val="0"/>
              </a:spcBef>
              <a:spcAft>
                <a:spcPts val="0"/>
              </a:spcAft>
              <a:buFontTx/>
              <a:buNone/>
            </a:pPr>
            <a:r>
              <a:rPr lang="en-US" altLang="ko-KR" sz="2400" dirty="0" smtClean="0">
                <a:solidFill>
                  <a:schemeClr val="tx1"/>
                </a:solidFill>
                <a:latin typeface="맑은 고딕" charset="0"/>
                <a:ea typeface="맑은 고딕" charset="0"/>
              </a:rPr>
              <a:t>마스터 부제목 스타일 편집</a:t>
            </a:r>
          </a:p>
        </p:txBody>
      </p:sp>
      <p:sp>
        <p:nvSpPr>
          <p:cNvPr id="4"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1"/>
          <p:cNvSpPr txBox="1">
            <a:spLocks noGrp="1" noChangeArrowheads="1"/>
          </p:cNvSpPr>
          <p:nvPr>
            <p:ph type="title" orient="vert"/>
          </p:nvPr>
        </p:nvSpPr>
        <p:spPr>
          <a:xfrm>
            <a:off x="6629400" y="205740"/>
            <a:ext cx="2058670" cy="4390390"/>
          </a:xfrm>
          <a:prstGeom prst="rect">
            <a:avLst/>
          </a:prstGeom>
        </p:spPr>
        <p:txBody>
          <a:bodyPr vert="eaVert"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부제목 스타일 편집</a:t>
            </a:r>
          </a:p>
        </p:txBody>
      </p:sp>
      <p:sp>
        <p:nvSpPr>
          <p:cNvPr id="3" name="세로 텍스트 개체 틀 1"/>
          <p:cNvSpPr txBox="1">
            <a:spLocks noGrp="1" noChangeArrowheads="1"/>
          </p:cNvSpPr>
          <p:nvPr>
            <p:ph type="body" orient="vert" idx="1"/>
          </p:nvPr>
        </p:nvSpPr>
        <p:spPr>
          <a:xfrm>
            <a:off x="457200" y="205740"/>
            <a:ext cx="6026785" cy="439039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4"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2"/>
          <p:cNvSpPr txBox="1">
            <a:spLocks noGrp="1" noChangeArrowheads="1"/>
          </p:cNvSpPr>
          <p:nvPr>
            <p:ph type="ctrTitle"/>
          </p:nvPr>
        </p:nvSpPr>
        <p:spPr>
          <a:xfrm>
            <a:off x="685800" y="1598295"/>
            <a:ext cx="7773670" cy="1104900"/>
          </a:xfrm>
          <a:prstGeom prst="rect">
            <a:avLst/>
          </a:prstGeom>
        </p:spPr>
        <p:txBody>
          <a:bodyPr vert="horz" wrap="square" lIns="91440" tIns="45720" rIns="91440" bIns="45720" anchor="b">
            <a:normAutofit/>
          </a:bodyPr>
          <a:lstStyle/>
          <a:p>
            <a:pPr marL="0" indent="0" algn="ctr"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부제목 3"/>
          <p:cNvSpPr txBox="1">
            <a:spLocks noGrp="1" noChangeArrowheads="1"/>
          </p:cNvSpPr>
          <p:nvPr>
            <p:ph type="subTitle"/>
          </p:nvPr>
        </p:nvSpPr>
        <p:spPr>
          <a:xfrm>
            <a:off x="1371600" y="2914650"/>
            <a:ext cx="6402070" cy="1317625"/>
          </a:xfrm>
          <a:prstGeom prst="rect">
            <a:avLst/>
          </a:prstGeom>
        </p:spPr>
        <p:txBody>
          <a:bodyPr vert="horz" wrap="square" lIns="91440" tIns="45720" rIns="91440" bIns="45720" anchor="t">
            <a:normAutofit/>
          </a:bodyPr>
          <a:lstStyle/>
          <a:p>
            <a:pPr marL="0" indent="0" algn="ctr"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722630" y="2181225"/>
            <a:ext cx="7773035" cy="112522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4000" dirty="0" smtClean="0">
                <a:solidFill>
                  <a:srgbClr val="000000"/>
                </a:solidFill>
                <a:latin typeface="맑은 고딕" charset="0"/>
                <a:ea typeface="맑은 고딕" charset="0"/>
              </a:rPr>
              <a:t>마스터 부제목 스타일 편집</a:t>
            </a:r>
          </a:p>
        </p:txBody>
      </p:sp>
      <p:sp>
        <p:nvSpPr>
          <p:cNvPr id="3" name="텍스트 개체 틀 3"/>
          <p:cNvSpPr txBox="1">
            <a:spLocks noGrp="1" noChangeArrowheads="1"/>
          </p:cNvSpPr>
          <p:nvPr>
            <p:ph type="body"/>
          </p:nvPr>
        </p:nvSpPr>
        <p:spPr>
          <a:xfrm>
            <a:off x="722630" y="3305175"/>
            <a:ext cx="7773035" cy="1022985"/>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내용 개체 틀 3"/>
          <p:cNvSpPr txBox="1">
            <a:spLocks noGrp="1" noChangeArrowheads="1"/>
          </p:cNvSpPr>
          <p:nvPr>
            <p:ph/>
          </p:nvPr>
        </p:nvSpPr>
        <p:spPr>
          <a:xfrm>
            <a:off x="457200"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내용 개체 틀 4"/>
          <p:cNvSpPr txBox="1">
            <a:spLocks noGrp="1" noChangeArrowheads="1"/>
          </p:cNvSpPr>
          <p:nvPr>
            <p:ph/>
          </p:nvPr>
        </p:nvSpPr>
        <p:spPr>
          <a:xfrm>
            <a:off x="4645025"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텍스트 개체 틀 3"/>
          <p:cNvSpPr txBox="1">
            <a:spLocks noGrp="1" noChangeArrowheads="1"/>
          </p:cNvSpPr>
          <p:nvPr>
            <p:ph type="body"/>
          </p:nvPr>
        </p:nvSpPr>
        <p:spPr>
          <a:xfrm>
            <a:off x="457200"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4" name="텍스트 개체 틀 4"/>
          <p:cNvSpPr txBox="1">
            <a:spLocks noGrp="1" noChangeArrowheads="1"/>
          </p:cNvSpPr>
          <p:nvPr>
            <p:ph type="body"/>
          </p:nvPr>
        </p:nvSpPr>
        <p:spPr>
          <a:xfrm>
            <a:off x="4645025"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5" name="내용 개체 틀 5"/>
          <p:cNvSpPr txBox="1">
            <a:spLocks noGrp="1" noChangeArrowheads="1"/>
          </p:cNvSpPr>
          <p:nvPr>
            <p:ph/>
          </p:nvPr>
        </p:nvSpPr>
        <p:spPr>
          <a:xfrm>
            <a:off x="457200"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6" name="내용 개체 틀 6"/>
          <p:cNvSpPr txBox="1">
            <a:spLocks noGrp="1" noChangeArrowheads="1"/>
          </p:cNvSpPr>
          <p:nvPr>
            <p:ph/>
          </p:nvPr>
        </p:nvSpPr>
        <p:spPr>
          <a:xfrm>
            <a:off x="4645025"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7" name="슬라이드 번호 개체 틀 7"/>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8" name="날짜 개체 틀 8"/>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9" name="바닥글 개체 틀 9"/>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슬라이드 번호 개체 틀 3"/>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4" name="날짜 개체 틀 4"/>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5" name="바닥글 개체 틀 5"/>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슬라이드 번호 개체 틀 2"/>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3" name="날짜 개체 틀 3"/>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4" name="바닥글 개체 틀 4"/>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3" name="내용 개체 틀 3"/>
          <p:cNvSpPr txBox="1">
            <a:spLocks noGrp="1" noChangeArrowheads="1"/>
          </p:cNvSpPr>
          <p:nvPr>
            <p:ph/>
          </p:nvPr>
        </p:nvSpPr>
        <p:spPr>
          <a:xfrm>
            <a:off x="3575685" y="342900"/>
            <a:ext cx="5112385" cy="411607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텍스트 개체 틀 4"/>
          <p:cNvSpPr txBox="1">
            <a:spLocks noGrp="1" noChangeArrowheads="1"/>
          </p:cNvSpPr>
          <p:nvPr>
            <p:ph type="body"/>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rgbClr val="000000"/>
                </a:solidFill>
                <a:latin typeface="맑은 고딕" charset="0"/>
                <a:ea typeface="맑은 고딕" charset="0"/>
              </a:rPr>
              <a:t>마스터 부제목 스타일 편집</a:t>
            </a: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3" name="텍스트 개체 틀 3"/>
          <p:cNvSpPr txBox="1">
            <a:spLocks noGrp="1" noChangeArrowheads="1"/>
          </p:cNvSpPr>
          <p:nvPr>
            <p:ph type="body"/>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rgbClr val="000000"/>
                </a:solidFill>
                <a:latin typeface="맑은 고딕" charset="0"/>
                <a:ea typeface="맑은 고딕" charset="0"/>
              </a:rPr>
              <a:t>마스터 부제목 스타일 편집</a:t>
            </a:r>
          </a:p>
        </p:txBody>
      </p:sp>
      <p:sp>
        <p:nvSpPr>
          <p:cNvPr id="4" name="그림 개체 틀 4"/>
          <p:cNvSpPr>
            <a:spLocks noGrp="1" noChangeArrowheads="1"/>
          </p:cNvSpPr>
          <p:nvPr>
            <p:ph type="pic"/>
          </p:nvPr>
        </p:nvSpPr>
        <p:spPr>
          <a:xfrm>
            <a:off x="3575685" y="342900"/>
            <a:ext cx="5112385" cy="4116070"/>
          </a:xfrm>
        </p:spPr>
        <p:txBody>
          <a:bodyPr vert="horz" wrap="square" lIns="0" tIns="0" rIns="0" bIns="0" anchor="t"/>
          <a:lstStyle/>
          <a:p>
            <a:pPr algn="ctr">
              <a:buFontTx/>
              <a:buNone/>
            </a:pPr>
            <a:endParaRPr lang="ko-KR" altLang="en-US" sz="2000" dirty="0" smtClean="0">
              <a:latin typeface="맑은 고딕" charset="0"/>
              <a:ea typeface="맑은 고딕" charset="0"/>
            </a:endParaRP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세로 텍스트 개체 틀 3"/>
          <p:cNvSpPr txBox="1">
            <a:spLocks noGrp="1" noChangeArrowheads="1"/>
          </p:cNvSpPr>
          <p:nvPr>
            <p:ph type="body" orient="vert"/>
          </p:nvPr>
        </p:nvSpPr>
        <p:spPr>
          <a:xfrm>
            <a:off x="457200" y="1200150"/>
            <a:ext cx="8230870" cy="339598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p>
        </p:txBody>
      </p:sp>
      <p:sp>
        <p:nvSpPr>
          <p:cNvPr id="3" name="내용 개체 틀 1"/>
          <p:cNvSpPr txBox="1">
            <a:spLocks noGrp="1" noChangeArrowheads="1"/>
          </p:cNvSpPr>
          <p:nvPr>
            <p:ph idx="1"/>
          </p:nvPr>
        </p:nvSpPr>
        <p:spPr>
          <a:xfrm>
            <a:off x="457200" y="1200150"/>
            <a:ext cx="8230870"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4"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2"/>
          <p:cNvSpPr txBox="1">
            <a:spLocks noGrp="1" noChangeArrowheads="1"/>
          </p:cNvSpPr>
          <p:nvPr>
            <p:ph type="title" orient="vert"/>
          </p:nvPr>
        </p:nvSpPr>
        <p:spPr>
          <a:xfrm>
            <a:off x="6629400" y="205740"/>
            <a:ext cx="2058670" cy="4390390"/>
          </a:xfrm>
          <a:prstGeom prst="rect">
            <a:avLst/>
          </a:prstGeom>
        </p:spPr>
        <p:txBody>
          <a:bodyPr vert="eaVert"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부제목 스타일 편집</a:t>
            </a:r>
          </a:p>
        </p:txBody>
      </p:sp>
      <p:sp>
        <p:nvSpPr>
          <p:cNvPr id="3" name="세로 텍스트 개체 틀 3"/>
          <p:cNvSpPr txBox="1">
            <a:spLocks noGrp="1" noChangeArrowheads="1"/>
          </p:cNvSpPr>
          <p:nvPr>
            <p:ph type="body" orient="vert"/>
          </p:nvPr>
        </p:nvSpPr>
        <p:spPr>
          <a:xfrm>
            <a:off x="457200" y="205740"/>
            <a:ext cx="6026785" cy="439039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2"/>
          <p:cNvSpPr txBox="1">
            <a:spLocks noGrp="1" noChangeArrowheads="1"/>
          </p:cNvSpPr>
          <p:nvPr>
            <p:ph type="ctrTitle"/>
          </p:nvPr>
        </p:nvSpPr>
        <p:spPr>
          <a:xfrm>
            <a:off x="685800" y="1598295"/>
            <a:ext cx="7773670" cy="1104900"/>
          </a:xfrm>
          <a:prstGeom prst="rect">
            <a:avLst/>
          </a:prstGeom>
        </p:spPr>
        <p:txBody>
          <a:bodyPr vert="horz" wrap="square" lIns="91440" tIns="45720" rIns="91440" bIns="45720" anchor="b">
            <a:normAutofit/>
          </a:bodyPr>
          <a:lstStyle/>
          <a:p>
            <a:pPr marL="0" indent="0" algn="ctr"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부제목 3"/>
          <p:cNvSpPr txBox="1">
            <a:spLocks noGrp="1" noChangeArrowheads="1"/>
          </p:cNvSpPr>
          <p:nvPr>
            <p:ph type="subTitle"/>
          </p:nvPr>
        </p:nvSpPr>
        <p:spPr>
          <a:xfrm>
            <a:off x="1371600" y="2914650"/>
            <a:ext cx="6402070" cy="1317625"/>
          </a:xfrm>
          <a:prstGeom prst="rect">
            <a:avLst/>
          </a:prstGeom>
        </p:spPr>
        <p:txBody>
          <a:bodyPr vert="horz" wrap="square" lIns="91440" tIns="45720" rIns="91440" bIns="45720" anchor="t">
            <a:normAutofit/>
          </a:bodyPr>
          <a:lstStyle/>
          <a:p>
            <a:pPr marL="0" indent="0" algn="ctr"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내용 개체 틀 3"/>
          <p:cNvSpPr txBox="1">
            <a:spLocks noGrp="1" noChangeArrowheads="1"/>
          </p:cNvSpPr>
          <p:nvPr>
            <p:ph/>
          </p:nvPr>
        </p:nvSpPr>
        <p:spPr>
          <a:xfrm>
            <a:off x="457200" y="1200150"/>
            <a:ext cx="8230870"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722630" y="2181225"/>
            <a:ext cx="7773035" cy="112522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4000" dirty="0" smtClean="0">
                <a:solidFill>
                  <a:srgbClr val="000000"/>
                </a:solidFill>
                <a:latin typeface="맑은 고딕" charset="0"/>
                <a:ea typeface="맑은 고딕" charset="0"/>
              </a:rPr>
              <a:t>마스터 부제목 스타일 편집</a:t>
            </a:r>
          </a:p>
        </p:txBody>
      </p:sp>
      <p:sp>
        <p:nvSpPr>
          <p:cNvPr id="3" name="텍스트 개체 틀 3"/>
          <p:cNvSpPr txBox="1">
            <a:spLocks noGrp="1" noChangeArrowheads="1"/>
          </p:cNvSpPr>
          <p:nvPr>
            <p:ph type="body"/>
          </p:nvPr>
        </p:nvSpPr>
        <p:spPr>
          <a:xfrm>
            <a:off x="722630" y="3305175"/>
            <a:ext cx="7773035" cy="1022985"/>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내용 개체 틀 3"/>
          <p:cNvSpPr txBox="1">
            <a:spLocks noGrp="1" noChangeArrowheads="1"/>
          </p:cNvSpPr>
          <p:nvPr>
            <p:ph/>
          </p:nvPr>
        </p:nvSpPr>
        <p:spPr>
          <a:xfrm>
            <a:off x="457200"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내용 개체 틀 4"/>
          <p:cNvSpPr txBox="1">
            <a:spLocks noGrp="1" noChangeArrowheads="1"/>
          </p:cNvSpPr>
          <p:nvPr>
            <p:ph/>
          </p:nvPr>
        </p:nvSpPr>
        <p:spPr>
          <a:xfrm>
            <a:off x="4645025"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텍스트 개체 틀 3"/>
          <p:cNvSpPr txBox="1">
            <a:spLocks noGrp="1" noChangeArrowheads="1"/>
          </p:cNvSpPr>
          <p:nvPr>
            <p:ph type="body"/>
          </p:nvPr>
        </p:nvSpPr>
        <p:spPr>
          <a:xfrm>
            <a:off x="457200"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4" name="텍스트 개체 틀 4"/>
          <p:cNvSpPr txBox="1">
            <a:spLocks noGrp="1" noChangeArrowheads="1"/>
          </p:cNvSpPr>
          <p:nvPr>
            <p:ph type="body"/>
          </p:nvPr>
        </p:nvSpPr>
        <p:spPr>
          <a:xfrm>
            <a:off x="4645025"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5" name="내용 개체 틀 5"/>
          <p:cNvSpPr txBox="1">
            <a:spLocks noGrp="1" noChangeArrowheads="1"/>
          </p:cNvSpPr>
          <p:nvPr>
            <p:ph/>
          </p:nvPr>
        </p:nvSpPr>
        <p:spPr>
          <a:xfrm>
            <a:off x="457200"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6" name="내용 개체 틀 6"/>
          <p:cNvSpPr txBox="1">
            <a:spLocks noGrp="1" noChangeArrowheads="1"/>
          </p:cNvSpPr>
          <p:nvPr>
            <p:ph/>
          </p:nvPr>
        </p:nvSpPr>
        <p:spPr>
          <a:xfrm>
            <a:off x="4645025"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7" name="슬라이드 번호 개체 틀 7"/>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8" name="날짜 개체 틀 8"/>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9" name="바닥글 개체 틀 9"/>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슬라이드 번호 개체 틀 3"/>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4" name="날짜 개체 틀 4"/>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5" name="바닥글 개체 틀 5"/>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슬라이드 번호 개체 틀 2"/>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3" name="날짜 개체 틀 3"/>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4" name="바닥글 개체 틀 4"/>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3" name="내용 개체 틀 3"/>
          <p:cNvSpPr txBox="1">
            <a:spLocks noGrp="1" noChangeArrowheads="1"/>
          </p:cNvSpPr>
          <p:nvPr>
            <p:ph/>
          </p:nvPr>
        </p:nvSpPr>
        <p:spPr>
          <a:xfrm>
            <a:off x="3575685" y="342900"/>
            <a:ext cx="5112385" cy="411607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텍스트 개체 틀 4"/>
          <p:cNvSpPr txBox="1">
            <a:spLocks noGrp="1" noChangeArrowheads="1"/>
          </p:cNvSpPr>
          <p:nvPr>
            <p:ph type="body"/>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rgbClr val="000000"/>
                </a:solidFill>
                <a:latin typeface="맑은 고딕" charset="0"/>
                <a:ea typeface="맑은 고딕" charset="0"/>
              </a:rPr>
              <a:t>마스터 부제목 스타일 편집</a:t>
            </a: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3" name="텍스트 개체 틀 3"/>
          <p:cNvSpPr txBox="1">
            <a:spLocks noGrp="1" noChangeArrowheads="1"/>
          </p:cNvSpPr>
          <p:nvPr>
            <p:ph type="body"/>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rgbClr val="000000"/>
                </a:solidFill>
                <a:latin typeface="맑은 고딕" charset="0"/>
                <a:ea typeface="맑은 고딕" charset="0"/>
              </a:rPr>
              <a:t>마스터 부제목 스타일 편집</a:t>
            </a:r>
          </a:p>
        </p:txBody>
      </p:sp>
      <p:sp>
        <p:nvSpPr>
          <p:cNvPr id="4" name="그림 개체 틀 4"/>
          <p:cNvSpPr>
            <a:spLocks noGrp="1" noChangeArrowheads="1"/>
          </p:cNvSpPr>
          <p:nvPr>
            <p:ph type="pic"/>
          </p:nvPr>
        </p:nvSpPr>
        <p:spPr>
          <a:xfrm>
            <a:off x="3575685" y="342900"/>
            <a:ext cx="5112385" cy="4116070"/>
          </a:xfrm>
        </p:spPr>
        <p:txBody>
          <a:bodyPr vert="horz" wrap="square" lIns="0" tIns="0" rIns="0" bIns="0" anchor="t"/>
          <a:lstStyle/>
          <a:p>
            <a:pPr algn="ctr">
              <a:buFontTx/>
              <a:buNone/>
            </a:pPr>
            <a:endParaRPr lang="ko-KR" altLang="en-US" sz="2000" dirty="0" smtClean="0">
              <a:latin typeface="맑은 고딕" charset="0"/>
              <a:ea typeface="맑은 고딕" charset="0"/>
            </a:endParaRP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722630" y="2181225"/>
            <a:ext cx="7773035" cy="112522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4000" dirty="0" smtClean="0">
                <a:solidFill>
                  <a:schemeClr val="tx1"/>
                </a:solidFill>
                <a:latin typeface="맑은 고딕" charset="0"/>
                <a:ea typeface="맑은 고딕" charset="0"/>
              </a:rPr>
              <a:t>마스터 부제목 스타일 편집</a:t>
            </a:r>
          </a:p>
        </p:txBody>
      </p:sp>
      <p:sp>
        <p:nvSpPr>
          <p:cNvPr id="3" name="텍스트 개체 틀 1"/>
          <p:cNvSpPr txBox="1">
            <a:spLocks noGrp="1" noChangeArrowheads="1"/>
          </p:cNvSpPr>
          <p:nvPr>
            <p:ph type="body" idx="1"/>
          </p:nvPr>
        </p:nvSpPr>
        <p:spPr>
          <a:xfrm>
            <a:off x="722630" y="3305175"/>
            <a:ext cx="7773035" cy="1022985"/>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2000" dirty="0" smtClean="0">
                <a:solidFill>
                  <a:schemeClr val="tx1"/>
                </a:solidFill>
                <a:latin typeface="맑은 고딕" charset="0"/>
                <a:ea typeface="맑은 고딕" charset="0"/>
              </a:rPr>
              <a:t>마스터 부제목 스타일 편집</a:t>
            </a:r>
          </a:p>
        </p:txBody>
      </p:sp>
      <p:sp>
        <p:nvSpPr>
          <p:cNvPr id="4"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세로 텍스트 개체 틀 3"/>
          <p:cNvSpPr txBox="1">
            <a:spLocks noGrp="1" noChangeArrowheads="1"/>
          </p:cNvSpPr>
          <p:nvPr>
            <p:ph type="body" orient="vert"/>
          </p:nvPr>
        </p:nvSpPr>
        <p:spPr>
          <a:xfrm>
            <a:off x="457200" y="1200150"/>
            <a:ext cx="8230870" cy="339598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2"/>
          <p:cNvSpPr txBox="1">
            <a:spLocks noGrp="1" noChangeArrowheads="1"/>
          </p:cNvSpPr>
          <p:nvPr>
            <p:ph type="title" orient="vert"/>
          </p:nvPr>
        </p:nvSpPr>
        <p:spPr>
          <a:xfrm>
            <a:off x="6629400" y="205740"/>
            <a:ext cx="2058670" cy="4390390"/>
          </a:xfrm>
          <a:prstGeom prst="rect">
            <a:avLst/>
          </a:prstGeom>
        </p:spPr>
        <p:txBody>
          <a:bodyPr vert="eaVert"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부제목 스타일 편집</a:t>
            </a:r>
          </a:p>
        </p:txBody>
      </p:sp>
      <p:sp>
        <p:nvSpPr>
          <p:cNvPr id="3" name="세로 텍스트 개체 틀 3"/>
          <p:cNvSpPr txBox="1">
            <a:spLocks noGrp="1" noChangeArrowheads="1"/>
          </p:cNvSpPr>
          <p:nvPr>
            <p:ph type="body" orient="vert"/>
          </p:nvPr>
        </p:nvSpPr>
        <p:spPr>
          <a:xfrm>
            <a:off x="457200" y="205740"/>
            <a:ext cx="6026785" cy="439039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2"/>
          <p:cNvSpPr txBox="1">
            <a:spLocks noGrp="1" noChangeArrowheads="1"/>
          </p:cNvSpPr>
          <p:nvPr>
            <p:ph type="ctrTitle"/>
          </p:nvPr>
        </p:nvSpPr>
        <p:spPr>
          <a:xfrm>
            <a:off x="685800" y="1598295"/>
            <a:ext cx="7773670" cy="1104900"/>
          </a:xfrm>
          <a:prstGeom prst="rect">
            <a:avLst/>
          </a:prstGeom>
        </p:spPr>
        <p:txBody>
          <a:bodyPr vert="horz" wrap="square" lIns="91440" tIns="45720" rIns="91440" bIns="45720" anchor="b">
            <a:normAutofit/>
          </a:bodyPr>
          <a:lstStyle/>
          <a:p>
            <a:pPr marL="0" indent="0" algn="ctr"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부제목 3"/>
          <p:cNvSpPr txBox="1">
            <a:spLocks noGrp="1" noChangeArrowheads="1"/>
          </p:cNvSpPr>
          <p:nvPr>
            <p:ph type="subTitle"/>
          </p:nvPr>
        </p:nvSpPr>
        <p:spPr>
          <a:xfrm>
            <a:off x="1371600" y="2914650"/>
            <a:ext cx="6402070" cy="1317625"/>
          </a:xfrm>
          <a:prstGeom prst="rect">
            <a:avLst/>
          </a:prstGeom>
        </p:spPr>
        <p:txBody>
          <a:bodyPr vert="horz" wrap="square" lIns="91440" tIns="45720" rIns="91440" bIns="45720" anchor="t">
            <a:normAutofit/>
          </a:bodyPr>
          <a:lstStyle/>
          <a:p>
            <a:pPr marL="0" indent="0" algn="ctr"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내용 개체 틀 3"/>
          <p:cNvSpPr txBox="1">
            <a:spLocks noGrp="1" noChangeArrowheads="1"/>
          </p:cNvSpPr>
          <p:nvPr>
            <p:ph/>
          </p:nvPr>
        </p:nvSpPr>
        <p:spPr>
          <a:xfrm>
            <a:off x="457200"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내용 개체 틀 4"/>
          <p:cNvSpPr txBox="1">
            <a:spLocks noGrp="1" noChangeArrowheads="1"/>
          </p:cNvSpPr>
          <p:nvPr>
            <p:ph/>
          </p:nvPr>
        </p:nvSpPr>
        <p:spPr>
          <a:xfrm>
            <a:off x="4645025"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텍스트 개체 틀 3"/>
          <p:cNvSpPr txBox="1">
            <a:spLocks noGrp="1" noChangeArrowheads="1"/>
          </p:cNvSpPr>
          <p:nvPr>
            <p:ph type="body"/>
          </p:nvPr>
        </p:nvSpPr>
        <p:spPr>
          <a:xfrm>
            <a:off x="457200"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4" name="텍스트 개체 틀 4"/>
          <p:cNvSpPr txBox="1">
            <a:spLocks noGrp="1" noChangeArrowheads="1"/>
          </p:cNvSpPr>
          <p:nvPr>
            <p:ph type="body"/>
          </p:nvPr>
        </p:nvSpPr>
        <p:spPr>
          <a:xfrm>
            <a:off x="4645025"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rgbClr val="000000"/>
                </a:solidFill>
                <a:latin typeface="맑은 고딕" charset="0"/>
                <a:ea typeface="맑은 고딕" charset="0"/>
              </a:rPr>
              <a:t>마스터 부제목 스타일 편집</a:t>
            </a:r>
          </a:p>
        </p:txBody>
      </p:sp>
      <p:sp>
        <p:nvSpPr>
          <p:cNvPr id="5" name="내용 개체 틀 5"/>
          <p:cNvSpPr txBox="1">
            <a:spLocks noGrp="1" noChangeArrowheads="1"/>
          </p:cNvSpPr>
          <p:nvPr>
            <p:ph/>
          </p:nvPr>
        </p:nvSpPr>
        <p:spPr>
          <a:xfrm>
            <a:off x="457200"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6" name="내용 개체 틀 6"/>
          <p:cNvSpPr txBox="1">
            <a:spLocks noGrp="1" noChangeArrowheads="1"/>
          </p:cNvSpPr>
          <p:nvPr>
            <p:ph/>
          </p:nvPr>
        </p:nvSpPr>
        <p:spPr>
          <a:xfrm>
            <a:off x="4645025"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7" name="슬라이드 번호 개체 틀 7"/>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8" name="날짜 개체 틀 8"/>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9" name="바닥글 개체 틀 9"/>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슬라이드 번호 개체 틀 2"/>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3" name="날짜 개체 틀 3"/>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4" name="바닥글 개체 틀 4"/>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3" name="내용 개체 틀 3"/>
          <p:cNvSpPr txBox="1">
            <a:spLocks noGrp="1" noChangeArrowheads="1"/>
          </p:cNvSpPr>
          <p:nvPr>
            <p:ph/>
          </p:nvPr>
        </p:nvSpPr>
        <p:spPr>
          <a:xfrm>
            <a:off x="3575685" y="342900"/>
            <a:ext cx="5112385" cy="411607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텍스트 개체 틀 4"/>
          <p:cNvSpPr txBox="1">
            <a:spLocks noGrp="1" noChangeArrowheads="1"/>
          </p:cNvSpPr>
          <p:nvPr>
            <p:ph type="body"/>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rgbClr val="000000"/>
                </a:solidFill>
                <a:latin typeface="맑은 고딕" charset="0"/>
                <a:ea typeface="맑은 고딕" charset="0"/>
              </a:rPr>
              <a:t>마스터 부제목 스타일 편집</a:t>
            </a: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rgbClr val="000000"/>
                </a:solidFill>
                <a:latin typeface="맑은 고딕" charset="0"/>
                <a:ea typeface="맑은 고딕" charset="0"/>
              </a:rPr>
              <a:t>마스터 부제목 스타일 편집</a:t>
            </a:r>
          </a:p>
        </p:txBody>
      </p:sp>
      <p:sp>
        <p:nvSpPr>
          <p:cNvPr id="3" name="텍스트 개체 틀 3"/>
          <p:cNvSpPr txBox="1">
            <a:spLocks noGrp="1" noChangeArrowheads="1"/>
          </p:cNvSpPr>
          <p:nvPr>
            <p:ph type="body"/>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rgbClr val="000000"/>
                </a:solidFill>
                <a:latin typeface="맑은 고딕" charset="0"/>
                <a:ea typeface="맑은 고딕" charset="0"/>
              </a:rPr>
              <a:t>마스터 부제목 스타일 편집</a:t>
            </a:r>
          </a:p>
        </p:txBody>
      </p:sp>
      <p:sp>
        <p:nvSpPr>
          <p:cNvPr id="4" name="그림 개체 틀 4"/>
          <p:cNvSpPr>
            <a:spLocks noGrp="1" noChangeArrowheads="1"/>
          </p:cNvSpPr>
          <p:nvPr>
            <p:ph type="pic"/>
          </p:nvPr>
        </p:nvSpPr>
        <p:spPr>
          <a:xfrm>
            <a:off x="3575685" y="342900"/>
            <a:ext cx="5112385" cy="4116070"/>
          </a:xfrm>
        </p:spPr>
        <p:txBody>
          <a:bodyPr vert="horz" wrap="square" lIns="0" tIns="0" rIns="0" bIns="0" anchor="t"/>
          <a:lstStyle/>
          <a:p>
            <a:pPr algn="ctr">
              <a:buFontTx/>
              <a:buNone/>
            </a:pPr>
            <a:endParaRPr lang="ko-KR" altLang="en-US" sz="2000" dirty="0" smtClean="0">
              <a:latin typeface="맑은 고딕" charset="0"/>
              <a:ea typeface="맑은 고딕" charset="0"/>
            </a:endParaRPr>
          </a:p>
        </p:txBody>
      </p:sp>
      <p:sp>
        <p:nvSpPr>
          <p:cNvPr id="5" name="슬라이드 번호 개체 틀 5"/>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6"/>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7"/>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세로 텍스트 개체 틀 3"/>
          <p:cNvSpPr txBox="1">
            <a:spLocks noGrp="1" noChangeArrowheads="1"/>
          </p:cNvSpPr>
          <p:nvPr>
            <p:ph type="body" orient="vert"/>
          </p:nvPr>
        </p:nvSpPr>
        <p:spPr>
          <a:xfrm>
            <a:off x="457200" y="1200150"/>
            <a:ext cx="8230870" cy="339598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2"/>
          <p:cNvSpPr txBox="1">
            <a:spLocks noGrp="1" noChangeArrowheads="1"/>
          </p:cNvSpPr>
          <p:nvPr>
            <p:ph type="title" orient="vert"/>
          </p:nvPr>
        </p:nvSpPr>
        <p:spPr>
          <a:xfrm>
            <a:off x="6629400" y="205740"/>
            <a:ext cx="2058670" cy="4390390"/>
          </a:xfrm>
          <a:prstGeom prst="rect">
            <a:avLst/>
          </a:prstGeom>
        </p:spPr>
        <p:txBody>
          <a:bodyPr vert="eaVert"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부제목 스타일 편집</a:t>
            </a:r>
          </a:p>
        </p:txBody>
      </p:sp>
      <p:sp>
        <p:nvSpPr>
          <p:cNvPr id="3" name="세로 텍스트 개체 틀 3"/>
          <p:cNvSpPr txBox="1">
            <a:spLocks noGrp="1" noChangeArrowheads="1"/>
          </p:cNvSpPr>
          <p:nvPr>
            <p:ph type="body" orient="vert"/>
          </p:nvPr>
        </p:nvSpPr>
        <p:spPr>
          <a:xfrm>
            <a:off x="457200" y="205740"/>
            <a:ext cx="6026785" cy="439039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p>
        </p:txBody>
      </p:sp>
      <p:sp>
        <p:nvSpPr>
          <p:cNvPr id="3" name="내용 개체 틀 1"/>
          <p:cNvSpPr txBox="1">
            <a:spLocks noGrp="1" noChangeArrowheads="1"/>
          </p:cNvSpPr>
          <p:nvPr>
            <p:ph idx="1"/>
          </p:nvPr>
        </p:nvSpPr>
        <p:spPr>
          <a:xfrm>
            <a:off x="457200"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4" name="내용 개체 틀 1"/>
          <p:cNvSpPr txBox="1">
            <a:spLocks noGrp="1" noChangeArrowheads="1"/>
          </p:cNvSpPr>
          <p:nvPr>
            <p:ph idx="2"/>
          </p:nvPr>
        </p:nvSpPr>
        <p:spPr>
          <a:xfrm>
            <a:off x="4645025" y="1200150"/>
            <a:ext cx="4043045"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5"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p>
        </p:txBody>
      </p:sp>
      <p:sp>
        <p:nvSpPr>
          <p:cNvPr id="3" name="텍스트 개체 틀 1"/>
          <p:cNvSpPr txBox="1">
            <a:spLocks noGrp="1" noChangeArrowheads="1"/>
          </p:cNvSpPr>
          <p:nvPr>
            <p:ph type="body" idx="1"/>
          </p:nvPr>
        </p:nvSpPr>
        <p:spPr>
          <a:xfrm>
            <a:off x="457200"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chemeClr val="tx1"/>
                </a:solidFill>
                <a:latin typeface="맑은 고딕" charset="0"/>
                <a:ea typeface="맑은 고딕" charset="0"/>
              </a:rPr>
              <a:t>마스터 부제목 스타일 편집</a:t>
            </a:r>
          </a:p>
        </p:txBody>
      </p:sp>
      <p:sp>
        <p:nvSpPr>
          <p:cNvPr id="4" name="텍스트 개체 틀 1"/>
          <p:cNvSpPr txBox="1">
            <a:spLocks noGrp="1" noChangeArrowheads="1"/>
          </p:cNvSpPr>
          <p:nvPr>
            <p:ph type="body" idx="2"/>
          </p:nvPr>
        </p:nvSpPr>
        <p:spPr>
          <a:xfrm>
            <a:off x="4645025" y="1152525"/>
            <a:ext cx="4043045" cy="48133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400" dirty="0" smtClean="0">
                <a:solidFill>
                  <a:schemeClr val="tx1"/>
                </a:solidFill>
                <a:latin typeface="맑은 고딕" charset="0"/>
                <a:ea typeface="맑은 고딕" charset="0"/>
              </a:rPr>
              <a:t>마스터 부제목 스타일 편집</a:t>
            </a:r>
          </a:p>
        </p:txBody>
      </p:sp>
      <p:sp>
        <p:nvSpPr>
          <p:cNvPr id="5" name="내용 개체 틀 1"/>
          <p:cNvSpPr txBox="1">
            <a:spLocks noGrp="1" noChangeArrowheads="1"/>
          </p:cNvSpPr>
          <p:nvPr>
            <p:ph idx="3"/>
          </p:nvPr>
        </p:nvSpPr>
        <p:spPr>
          <a:xfrm>
            <a:off x="457200"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6" name="내용 개체 틀 1"/>
          <p:cNvSpPr txBox="1">
            <a:spLocks noGrp="1" noChangeArrowheads="1"/>
          </p:cNvSpPr>
          <p:nvPr>
            <p:ph idx="4"/>
          </p:nvPr>
        </p:nvSpPr>
        <p:spPr>
          <a:xfrm>
            <a:off x="4645025" y="1632585"/>
            <a:ext cx="4043045" cy="296354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7"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8"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9"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p>
        </p:txBody>
      </p:sp>
      <p:sp>
        <p:nvSpPr>
          <p:cNvPr id="3"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4"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5"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chemeClr val="tx1"/>
                </a:solidFill>
                <a:latin typeface="맑은 고딕" charset="0"/>
                <a:ea typeface="맑은 고딕" charset="0"/>
              </a:rPr>
              <a:t>마스터 부제목 스타일 편집</a:t>
            </a:r>
          </a:p>
        </p:txBody>
      </p:sp>
      <p:sp>
        <p:nvSpPr>
          <p:cNvPr id="3" name="내용 개체 틀 1"/>
          <p:cNvSpPr txBox="1">
            <a:spLocks noGrp="1" noChangeArrowheads="1"/>
          </p:cNvSpPr>
          <p:nvPr>
            <p:ph idx="1"/>
          </p:nvPr>
        </p:nvSpPr>
        <p:spPr>
          <a:xfrm>
            <a:off x="3575685" y="342900"/>
            <a:ext cx="5112385" cy="411607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4" name="텍스트 개체 틀 1"/>
          <p:cNvSpPr txBox="1">
            <a:spLocks noGrp="1" noChangeArrowheads="1"/>
          </p:cNvSpPr>
          <p:nvPr>
            <p:ph type="body" idx="2"/>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chemeClr val="tx1"/>
                </a:solidFill>
                <a:latin typeface="맑은 고딕" charset="0"/>
                <a:ea typeface="맑은 고딕" charset="0"/>
              </a:rPr>
              <a:t>마스터 부제목 스타일 편집</a:t>
            </a:r>
          </a:p>
        </p:txBody>
      </p:sp>
      <p:sp>
        <p:nvSpPr>
          <p:cNvPr id="5"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3009900" cy="872490"/>
          </a:xfrm>
          <a:prstGeom prst="rect">
            <a:avLst/>
          </a:prstGeom>
        </p:spPr>
        <p:txBody>
          <a:bodyPr vert="horz" wrap="square" lIns="91440" tIns="45720" rIns="91440" bIns="45720" anchor="b">
            <a:normAutofit/>
          </a:bodyPr>
          <a:lstStyle/>
          <a:p>
            <a:pPr marL="0" indent="0" algn="l" defTabSz="508000" eaLnBrk="0" fontAlgn="auto">
              <a:lnSpc>
                <a:spcPct val="100000"/>
              </a:lnSpc>
              <a:spcBef>
                <a:spcPts val="0"/>
              </a:spcBef>
              <a:spcAft>
                <a:spcPts val="0"/>
              </a:spcAft>
              <a:buFontTx/>
              <a:buNone/>
            </a:pPr>
            <a:r>
              <a:rPr lang="en-US" altLang="ko-KR" sz="2000" dirty="0" smtClean="0">
                <a:solidFill>
                  <a:schemeClr val="tx1"/>
                </a:solidFill>
                <a:latin typeface="맑은 고딕" charset="0"/>
                <a:ea typeface="맑은 고딕" charset="0"/>
              </a:rPr>
              <a:t>마스터 부제목 스타일 편집</a:t>
            </a:r>
          </a:p>
        </p:txBody>
      </p:sp>
      <p:sp>
        <p:nvSpPr>
          <p:cNvPr id="3" name="텍스트 개체 틀 1"/>
          <p:cNvSpPr txBox="1">
            <a:spLocks noGrp="1" noChangeArrowheads="1"/>
          </p:cNvSpPr>
          <p:nvPr>
            <p:ph type="body" idx="1"/>
          </p:nvPr>
        </p:nvSpPr>
        <p:spPr>
          <a:xfrm>
            <a:off x="457200" y="1076960"/>
            <a:ext cx="3009900" cy="3519170"/>
          </a:xfrm>
          <a:prstGeom prst="rect">
            <a:avLst/>
          </a:prstGeom>
        </p:spPr>
        <p:txBody>
          <a:bodyPr vert="horz" wrap="square" lIns="91440" tIns="45720" rIns="91440" bIns="45720" anchor="t">
            <a:normAutofit/>
          </a:bodyPr>
          <a:lstStyle/>
          <a:p>
            <a:pPr marL="0" indent="0" algn="l" defTabSz="508000" eaLnBrk="0" fontAlgn="auto">
              <a:lnSpc>
                <a:spcPct val="100000"/>
              </a:lnSpc>
              <a:spcBef>
                <a:spcPts val="0"/>
              </a:spcBef>
              <a:spcAft>
                <a:spcPts val="0"/>
              </a:spcAft>
              <a:buFontTx/>
              <a:buNone/>
            </a:pPr>
            <a:r>
              <a:rPr lang="en-US" altLang="ko-KR" sz="1400" dirty="0" smtClean="0">
                <a:solidFill>
                  <a:schemeClr val="tx1"/>
                </a:solidFill>
                <a:latin typeface="맑은 고딕" charset="0"/>
                <a:ea typeface="맑은 고딕" charset="0"/>
              </a:rPr>
              <a:t>마스터 부제목 스타일 편집</a:t>
            </a:r>
          </a:p>
        </p:txBody>
      </p:sp>
      <p:sp>
        <p:nvSpPr>
          <p:cNvPr id="4" name="그림 개체 틀 1"/>
          <p:cNvSpPr txBox="1">
            <a:spLocks noGrp="1" noChangeArrowheads="1"/>
          </p:cNvSpPr>
          <p:nvPr>
            <p:ph type="pic" idx="2"/>
          </p:nvPr>
        </p:nvSpPr>
        <p:spPr>
          <a:xfrm>
            <a:off x="3575685" y="342900"/>
            <a:ext cx="5111750" cy="4115435"/>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2000" dirty="0" smtClean="0">
                <a:solidFill>
                  <a:schemeClr val="tx1"/>
                </a:solidFill>
                <a:latin typeface="맑은 고딕" charset="0"/>
                <a:ea typeface="맑은 고딕" charset="0"/>
              </a:rPr>
              <a:t>그림</a:t>
            </a:r>
            <a:endParaRPr lang="ko-KR" altLang="en-US" sz="2000" dirty="0" smtClean="0">
              <a:solidFill>
                <a:schemeClr val="tx1"/>
              </a:solidFill>
              <a:latin typeface="맑은 고딕" charset="0"/>
              <a:ea typeface="맑은 고딕" charset="0"/>
            </a:endParaRPr>
          </a:p>
        </p:txBody>
      </p:sp>
      <p:sp>
        <p:nvSpPr>
          <p:cNvPr id="5"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6"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7"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p>
        </p:txBody>
      </p:sp>
      <p:sp>
        <p:nvSpPr>
          <p:cNvPr id="3" name="세로 텍스트 개체 틀 1"/>
          <p:cNvSpPr txBox="1">
            <a:spLocks noGrp="1" noChangeArrowheads="1"/>
          </p:cNvSpPr>
          <p:nvPr>
            <p:ph type="body" orient="vert" idx="1"/>
          </p:nvPr>
        </p:nvSpPr>
        <p:spPr>
          <a:xfrm>
            <a:off x="457200" y="1200150"/>
            <a:ext cx="8230870" cy="3395980"/>
          </a:xfrm>
          <a:prstGeom prst="rect">
            <a:avLst/>
          </a:prstGeom>
        </p:spPr>
        <p:txBody>
          <a:bodyPr vert="eaVert" wrap="square" lIns="91440" tIns="45720" rIns="91440" bIns="45720" anchor="t">
            <a:normAutofit/>
          </a:bodyPr>
          <a:lstStyle/>
          <a:p>
            <a:pPr marL="228600" indent="-228600" algn="l" defTabSz="508000" eaLnBrk="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p>
        </p:txBody>
      </p:sp>
      <p:sp>
        <p:nvSpPr>
          <p:cNvPr id="4" name="슬라이드 번호 개체 틀 1"/>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1"/>
          <p:cNvSpPr txBox="1">
            <a:spLocks noGrp="1" noChangeArrowheads="1"/>
          </p:cNvSpPr>
          <p:nvPr>
            <p:ph type="dt" idx="10"/>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1"/>
          <p:cNvSpPr txBox="1">
            <a:spLocks noGrp="1" noChangeArrowheads="1"/>
          </p:cNvSpPr>
          <p:nvPr>
            <p:ph type="ftr" idx="11"/>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mc:AlternateContent xmlns:mc="http://schemas.openxmlformats.org/markup-compatibility/2006" xmlns:p14="http://schemas.microsoft.com/office/powerpoint/2010/main">
  <mc:Choice Requires="p14">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텍스트 개체 틀 1"/>
              <p:cNvSpPr txBox="1">
                <a:spLocks noGrp="1" noChangeArrowheads="1"/>
              </p:cNvSpPr>
              <p:nvPr>
                <p:ph type="title"/>
              </p:nvPr>
            </p:nvSpPr>
            <p:spPr>
              <a:xfrm>
                <a:off x="457200" y="205740"/>
                <a:ext cx="8230235" cy="85788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dirty="0" smtClean="0">
                    <a:solidFill>
                      <a:schemeClr val="tx1"/>
                    </a:solidFill>
                    <a:latin typeface="맑은 고딕" charset="0"/>
                    <a:ea typeface="맑은 고딕" charset="0"/>
                  </a:rPr>
                  <a:t>마스터 제목 스타일 편집</a:t>
                </a:r>
                <a:endParaRPr lang="ko-KR" altLang="en-US" sz="4400" dirty="0" smtClean="0">
                  <a:solidFill>
                    <a:schemeClr val="tx1"/>
                  </a:solidFill>
                  <a:latin typeface="맑은 고딕" charset="0"/>
                  <a:ea typeface="맑은 고딕" charset="0"/>
                </a:endParaRPr>
              </a:p>
            </p:txBody>
          </p:sp>
          <p:sp>
            <p:nvSpPr>
              <p:cNvPr id="3" name="텍스트 개체 틀 1"/>
              <p:cNvSpPr txBox="1">
                <a:spLocks noGrp="1" noChangeArrowheads="1"/>
              </p:cNvSpPr>
              <p:nvPr>
                <p:ph type="body" idx="1"/>
              </p:nvPr>
            </p:nvSpPr>
            <p:spPr>
              <a:xfrm>
                <a:off x="457200" y="1200150"/>
                <a:ext cx="8230235" cy="339534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Clr>
                    <a:srgbClr val="000000"/>
                  </a:buClr>
                  <a:buFont typeface="맑은 고딕"/>
                  <a:buChar char="•"/>
                </a:pPr>
                <a:r>
                  <a:rPr lang="en-US" altLang="ko-KR" sz="2800" dirty="0" smtClean="0">
                    <a:solidFill>
                      <a:schemeClr val="tx1"/>
                    </a:solidFill>
                    <a:latin typeface="맑은 고딕" charset="0"/>
                    <a:ea typeface="맑은 고딕" charset="0"/>
                  </a:rPr>
                  <a:t>마스터 텍스트 스타일을 편집합니다</a:t>
                </a:r>
                <a:endParaRPr lang="ko-KR" altLang="en-US" sz="2800"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Clr>
                    <a:srgbClr val="000000"/>
                  </a:buClr>
                  <a:buFont typeface="맑은 고딕"/>
                  <a:buChar char="•"/>
                </a:pPr>
                <a:r>
                  <a:rPr lang="en-US" altLang="ko-KR" sz="2400" dirty="0" smtClean="0">
                    <a:solidFill>
                      <a:schemeClr val="tx1"/>
                    </a:solidFill>
                    <a:latin typeface="맑은 고딕" charset="0"/>
                    <a:ea typeface="맑은 고딕" charset="0"/>
                  </a:rPr>
                  <a:t>둘째 수준</a:t>
                </a:r>
                <a:endParaRPr lang="ko-KR" altLang="en-US" sz="2400"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Clr>
                    <a:srgbClr val="000000"/>
                  </a:buClr>
                  <a:buFont typeface="맑은 고딕"/>
                  <a:buChar char="•"/>
                </a:pPr>
                <a:r>
                  <a:rPr lang="en-US" altLang="ko-KR" sz="2000" dirty="0" smtClean="0">
                    <a:solidFill>
                      <a:schemeClr val="tx1"/>
                    </a:solidFill>
                    <a:latin typeface="맑은 고딕" charset="0"/>
                    <a:ea typeface="맑은 고딕" charset="0"/>
                  </a:rPr>
                  <a:t>셋째 수준</a:t>
                </a:r>
                <a:endParaRPr lang="ko-KR" altLang="en-US" sz="2000"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Clr>
                    <a:srgbClr val="000000"/>
                  </a:buClr>
                  <a:buFont typeface="맑은 고딕"/>
                  <a:buChar char="•"/>
                </a:pPr>
                <a:r>
                  <a:rPr lang="en-US" altLang="ko-KR" sz="1800" dirty="0" smtClean="0">
                    <a:solidFill>
                      <a:schemeClr val="tx1"/>
                    </a:solidFill>
                    <a:latin typeface="맑은 고딕" charset="0"/>
                    <a:ea typeface="맑은 고딕" charset="0"/>
                  </a:rPr>
                  <a:t>넷째 수준</a:t>
                </a:r>
                <a:endParaRPr lang="ko-KR" altLang="en-US" sz="1800"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Clr>
                    <a:srgbClr val="000000"/>
                  </a:buClr>
                  <a:buFont typeface="맑은 고딕"/>
                  <a:buChar char="•"/>
                </a:pPr>
                <a:r>
                  <a:rPr lang="en-US" altLang="ko-KR" sz="1600" dirty="0" smtClean="0">
                    <a:solidFill>
                      <a:schemeClr val="tx1"/>
                    </a:solidFill>
                    <a:latin typeface="맑은 고딕" charset="0"/>
                    <a:ea typeface="맑은 고딕" charset="0"/>
                  </a:rPr>
                  <a:t>다섯째 수준</a:t>
                </a:r>
                <a:endParaRPr lang="ko-KR" altLang="en-US" sz="1600" dirty="0" smtClean="0">
                  <a:solidFill>
                    <a:schemeClr val="tx1"/>
                  </a:solidFill>
                  <a:latin typeface="맑은 고딕" charset="0"/>
                  <a:ea typeface="맑은 고딕" charset="0"/>
                </a:endParaRPr>
              </a:p>
            </p:txBody>
          </p:sp>
          <p:sp>
            <p:nvSpPr>
              <p:cNvPr id="4" name="슬라이드 번호 개체 틀 1"/>
              <p:cNvSpPr txBox="1">
                <a:spLocks noGrp="1" noChangeArrowheads="1"/>
              </p:cNvSpPr>
              <p:nvPr>
                <p:ph type="sldNum" idx="12"/>
              </p:nvPr>
            </p:nvSpPr>
            <p:spPr>
              <a:xfrm>
                <a:off x="6858000" y="4697730"/>
                <a:ext cx="1829435" cy="343535"/>
              </a:xfrm>
              <a:prstGeom prst="rect">
                <a:avLst/>
              </a:prstGeom>
            </p:spPr>
            <p:txBody>
              <a:bodyPr vert="horz" wrap="square" lIns="91440" tIns="45720" rIns="91440" bIns="45720" anchor="t"/>
              <a:lstStyle/>
              <a:p>
                <a:pPr marL="0" indent="0" algn="r" defTabSz="508000" fontAlgn="auto">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ko-KR" altLang="en-US" sz="1800" dirty="0" smtClean="0">
                  <a:solidFill>
                    <a:schemeClr val="tx1"/>
                  </a:solidFill>
                  <a:latin typeface="맑은 고딕" charset="0"/>
                  <a:ea typeface="맑은 고딕" charset="0"/>
                </a:endParaRPr>
              </a:p>
            </p:txBody>
          </p:sp>
          <p:sp>
            <p:nvSpPr>
              <p:cNvPr id="5" name="날짜 개체 틀 1"/>
              <p:cNvSpPr txBox="1">
                <a:spLocks noGrp="1" noChangeArrowheads="1"/>
              </p:cNvSpPr>
              <p:nvPr>
                <p:ph type="dt" idx="2"/>
              </p:nvPr>
            </p:nvSpPr>
            <p:spPr>
              <a:xfrm>
                <a:off x="457200" y="4697730"/>
                <a:ext cx="1829435" cy="343535"/>
              </a:xfrm>
              <a:prstGeom prst="rect">
                <a:avLst/>
              </a:prstGeom>
            </p:spPr>
            <p:txBody>
              <a:bodyPr vert="horz" wrap="square" lIns="91440" tIns="45720" rIns="91440" bIns="45720" anchor="t"/>
              <a:lstStyle/>
              <a:p>
                <a:pPr marL="0" indent="0" algn="l" defTabSz="508000" fontAlgn="auto">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1800" dirty="0" smtClean="0">
                  <a:solidFill>
                    <a:schemeClr val="tx1"/>
                  </a:solidFill>
                  <a:latin typeface="맑은 고딕" charset="0"/>
                  <a:ea typeface="맑은 고딕" charset="0"/>
                </a:endParaRPr>
              </a:p>
            </p:txBody>
          </p:sp>
          <p:sp>
            <p:nvSpPr>
              <p:cNvPr id="6" name="바닥글 개체 틀 1"/>
              <p:cNvSpPr txBox="1">
                <a:spLocks noGrp="1" noChangeArrowheads="1"/>
              </p:cNvSpPr>
              <p:nvPr>
                <p:ph type="ftr" idx="3"/>
              </p:nvPr>
            </p:nvSpPr>
            <p:spPr>
              <a:xfrm>
                <a:off x="3200400" y="4697730"/>
                <a:ext cx="2743835" cy="343535"/>
              </a:xfrm>
              <a:prstGeom prst="rect">
                <a:avLst/>
              </a:prstGeom>
            </p:spPr>
            <p:txBody>
              <a:bodyPr vert="horz" wrap="square" lIns="91440" tIns="45720" rIns="91440" bIns="45720" anchor="t"/>
              <a:lstStyle/>
              <a:p>
                <a:pPr marL="0" indent="0" algn="ctr" defTabSz="508000" fontAlgn="auto">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endParaRPr lang="ko-KR" altLang="en-US" sz="900" dirty="0" smtClean="0">
                  <a:solidFill>
                    <a:srgbClr val="898989"/>
                  </a:solidFill>
                  <a:latin typeface="맑은 고딕" charset="0"/>
                  <a:ea typeface="맑은 고딕" charset="0"/>
                </a:endParaRP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1" r:id="rId7"/>
        <p:sldLayoutId id="2147483992" r:id="rId8"/>
        <p:sldLayoutId id="2147483993" r:id="rId9"/>
        <p:sldLayoutId id="2147483994" r:id="rId10"/>
      </p:sldLayoutIdLst>
      <p:txStyles>
        <p:titleStyle>
          <a:lvl1pPr marL="0" indent="0" algn="ctr" defTabSz="914400" latinLnBrk="1">
            <a:buNone/>
            <a:defRPr lang="ko-KR" sz="4400" baseline="0" smtClean="0">
              <a:solidFill>
                <a:srgbClr val="000000"/>
              </a:solidFill>
              <a:latin typeface="±¼¸²"/>
              <a:ea typeface="±¼¸²"/>
            </a:defRPr>
          </a:lvl1pPr>
        </p:titleStyle>
        <p:bodyStyle>
          <a:lvl1pPr marL="342900" indent="-342900" algn="l" defTabSz="914400" latinLnBrk="1">
            <a:spcBef>
              <a:spcPct val="20000"/>
            </a:spcBef>
            <a:buFont typeface="±¼¸²"/>
            <a:buChar char="•"/>
            <a:defRPr lang="ko-KR" sz="2800" baseline="0" smtClean="0">
              <a:solidFill>
                <a:srgbClr val="000000"/>
              </a:solidFill>
              <a:latin typeface="±¼¸²"/>
              <a:ea typeface="±¼¸²"/>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¼¸²"/>
              <a:ea typeface="±¼¸²"/>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mc:Choice>
  <mc:Fallback xmlns:mc="http://schemas.openxmlformats.org/markup-compatibility/2006" xmlns:p="http://schemas.openxmlformats.org/presentationml/2006/main" xmlns:r="http://schemas.openxmlformats.org/officeDocument/2006/relationships" xmlns:a="http://schemas.openxmlformats.org/drawingml/2006/main" xmlns="" xmlns:p14="http://schemas.microsoft.com/office/powerpoint/2010/main">
    <p:transition spd="slow"/>
  </mc:Fallback>
</mc:AlternateContent>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텍스트 개체 틀 3"/>
          <p:cNvSpPr txBox="1">
            <a:spLocks noGrp="1" noChangeArrowheads="1"/>
          </p:cNvSpPr>
          <p:nvPr>
            <p:ph type="body"/>
          </p:nvPr>
        </p:nvSpPr>
        <p:spPr>
          <a:xfrm>
            <a:off x="457200" y="1200150"/>
            <a:ext cx="8230870"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 bg1="lt1" tx1="dk1" bg2="lt2" tx2="dk2" accent1="accent1" accent2="accent2" accent3="accent3" accent4="accent4" accent5="accent5" accent6="accent6" hlink="hlink" folHlink="folHlink"/>
  <p:sldLayoutIdLst>
    <p:sldLayoutId id="2147484487"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Lst>
  <mc:AlternateContent xmlns:mc="http://schemas.openxmlformats.org/markup-compatibility/2006" xmlns:p14="http://schemas.microsoft.com/office/powerpoint/2010/main">
    <mc:Choice Requires="p14">
      <p:transition p14:dur="0" advClick="0"/>
    </mc:Choice>
    <mc:Fallback xmlns="">
      <p:transition spd="slow" advClick="0"/>
    </mc:Fallback>
  </mc:AlternateContent>
  <p:txStyles>
    <p:titleStyle>
      <a:lvl1pPr marL="0" indent="0" algn="ctr" defTabSz="914400" latinLnBrk="1">
        <a:buNone/>
        <a:defRPr lang="ko-KR" sz="4400" baseline="0" smtClean="0">
          <a:solidFill>
            <a:srgbClr val="000000"/>
          </a:solidFill>
          <a:latin typeface="±¼¸²"/>
          <a:ea typeface="±¼¸²"/>
        </a:defRPr>
      </a:lvl1pPr>
    </p:titleStyle>
    <p:bodyStyle>
      <a:lvl1pPr marL="342900" indent="-342900" algn="l" defTabSz="914400" latinLnBrk="1">
        <a:spcBef>
          <a:spcPct val="20000"/>
        </a:spcBef>
        <a:buFont typeface="±¼¸²"/>
        <a:buChar char="•"/>
        <a:defRPr lang="ko-KR" sz="2800" baseline="0" smtClean="0">
          <a:solidFill>
            <a:srgbClr val="000000"/>
          </a:solidFill>
          <a:latin typeface="±¼¸²"/>
          <a:ea typeface="±¼¸²"/>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¼¸²"/>
          <a:ea typeface="±¼¸²"/>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텍스트 개체 틀 3"/>
          <p:cNvSpPr txBox="1">
            <a:spLocks noGrp="1" noChangeArrowheads="1"/>
          </p:cNvSpPr>
          <p:nvPr>
            <p:ph type="body"/>
          </p:nvPr>
        </p:nvSpPr>
        <p:spPr>
          <a:xfrm>
            <a:off x="457200" y="1200150"/>
            <a:ext cx="8230870"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mc:AlternateContent xmlns:mc="http://schemas.openxmlformats.org/markup-compatibility/2006" xmlns:p14="http://schemas.microsoft.com/office/powerpoint/2010/main">
    <mc:Choice Requires="p14">
      <p:transition p14:dur="0" advClick="0"/>
    </mc:Choice>
    <mc:Fallback xmlns="">
      <p:transition spd="slow" advClick="0"/>
    </mc:Fallback>
  </mc:AlternateContent>
  <p:txStyles>
    <p:titleStyle>
      <a:lvl1pPr marL="0" indent="0" algn="ctr" defTabSz="914400" latinLnBrk="1">
        <a:buNone/>
        <a:defRPr lang="ko-KR" sz="4400" baseline="0" smtClean="0">
          <a:solidFill>
            <a:srgbClr val="000000"/>
          </a:solidFill>
          <a:latin typeface="±¼¸²"/>
          <a:ea typeface="±¼¸²"/>
        </a:defRPr>
      </a:lvl1pPr>
    </p:titleStyle>
    <p:bodyStyle>
      <a:lvl1pPr marL="342900" indent="-342900" algn="l" defTabSz="914400" latinLnBrk="1">
        <a:spcBef>
          <a:spcPct val="20000"/>
        </a:spcBef>
        <a:buFont typeface="±¼¸²"/>
        <a:buChar char="•"/>
        <a:defRPr lang="ko-KR" sz="2800" baseline="0" smtClean="0">
          <a:solidFill>
            <a:srgbClr val="000000"/>
          </a:solidFill>
          <a:latin typeface="±¼¸²"/>
          <a:ea typeface="±¼¸²"/>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¼¸²"/>
          <a:ea typeface="±¼¸²"/>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457200" y="205740"/>
            <a:ext cx="8230870" cy="85852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4400" dirty="0" smtClean="0">
                <a:solidFill>
                  <a:srgbClr val="000000"/>
                </a:solidFill>
                <a:latin typeface="맑은 고딕" charset="0"/>
                <a:ea typeface="맑은 고딕" charset="0"/>
              </a:rPr>
              <a:t>마스터 제목 스타일 편집</a:t>
            </a:r>
          </a:p>
        </p:txBody>
      </p:sp>
      <p:sp>
        <p:nvSpPr>
          <p:cNvPr id="3" name="텍스트 개체 틀 3"/>
          <p:cNvSpPr txBox="1">
            <a:spLocks noGrp="1" noChangeArrowheads="1"/>
          </p:cNvSpPr>
          <p:nvPr>
            <p:ph type="body"/>
          </p:nvPr>
        </p:nvSpPr>
        <p:spPr>
          <a:xfrm>
            <a:off x="457200" y="1200150"/>
            <a:ext cx="8230870" cy="339598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rgbClr val="000000"/>
                </a:solidFill>
                <a:latin typeface="맑은 고딕" charset="0"/>
                <a:ea typeface="맑은 고딕" charset="0"/>
              </a:rPr>
              <a:t>마스터 텍스트 스타일을 편집합니다</a:t>
            </a:r>
          </a:p>
          <a:p>
            <a:pPr marL="685800" indent="-228600" algn="l" defTabSz="508000" eaLnBrk="0" fontAlgn="auto">
              <a:lnSpc>
                <a:spcPct val="90000"/>
              </a:lnSpc>
              <a:spcBef>
                <a:spcPts val="0"/>
              </a:spcBef>
              <a:spcAft>
                <a:spcPts val="0"/>
              </a:spcAft>
              <a:buFontTx/>
              <a:buNone/>
            </a:pPr>
            <a:r>
              <a:rPr lang="en-US" altLang="ko-KR" sz="2400" dirty="0" smtClean="0">
                <a:solidFill>
                  <a:srgbClr val="000000"/>
                </a:solidFill>
                <a:latin typeface="맑은 고딕" charset="0"/>
                <a:ea typeface="맑은 고딕" charset="0"/>
              </a:rPr>
              <a:t>둘째 수준</a:t>
            </a:r>
          </a:p>
          <a:p>
            <a:pPr marL="1143000" indent="-228600" algn="l" defTabSz="508000" eaLnBrk="0" fontAlgn="auto">
              <a:lnSpc>
                <a:spcPct val="90000"/>
              </a:lnSpc>
              <a:spcBef>
                <a:spcPts val="0"/>
              </a:spcBef>
              <a:spcAft>
                <a:spcPts val="0"/>
              </a:spcAft>
              <a:buFontTx/>
              <a:buNone/>
            </a:pPr>
            <a:r>
              <a:rPr lang="en-US" altLang="ko-KR" sz="2000" dirty="0" smtClean="0">
                <a:solidFill>
                  <a:srgbClr val="000000"/>
                </a:solidFill>
                <a:latin typeface="맑은 고딕" charset="0"/>
                <a:ea typeface="맑은 고딕" charset="0"/>
              </a:rPr>
              <a:t>셋째 수준</a:t>
            </a:r>
          </a:p>
          <a:p>
            <a:pPr marL="1600200" indent="-228600" algn="l" defTabSz="508000" eaLnBrk="0" fontAlgn="auto">
              <a:lnSpc>
                <a:spcPct val="90000"/>
              </a:lnSpc>
              <a:spcBef>
                <a:spcPts val="0"/>
              </a:spcBef>
              <a:spcAft>
                <a:spcPts val="0"/>
              </a:spcAft>
              <a:buFontTx/>
              <a:buNone/>
            </a:pPr>
            <a:r>
              <a:rPr lang="en-US" altLang="ko-KR" sz="1800" dirty="0" smtClean="0">
                <a:solidFill>
                  <a:srgbClr val="000000"/>
                </a:solidFill>
                <a:latin typeface="맑은 고딕" charset="0"/>
                <a:ea typeface="맑은 고딕" charset="0"/>
              </a:rPr>
              <a:t>넷째 수준</a:t>
            </a:r>
          </a:p>
          <a:p>
            <a:pPr marL="2057400" indent="-228600" algn="l" defTabSz="508000" eaLnBrk="0" fontAlgn="auto">
              <a:lnSpc>
                <a:spcPct val="90000"/>
              </a:lnSpc>
              <a:spcBef>
                <a:spcPts val="0"/>
              </a:spcBef>
              <a:spcAft>
                <a:spcPts val="0"/>
              </a:spcAft>
              <a:buFontTx/>
              <a:buNone/>
            </a:pPr>
            <a:r>
              <a:rPr lang="en-US" altLang="ko-KR" sz="1600" dirty="0" smtClean="0">
                <a:solidFill>
                  <a:srgbClr val="000000"/>
                </a:solidFill>
                <a:latin typeface="맑은 고딕" charset="0"/>
                <a:ea typeface="맑은 고딕" charset="0"/>
              </a:rPr>
              <a:t>다섯째 수준</a:t>
            </a:r>
          </a:p>
        </p:txBody>
      </p:sp>
      <p:sp>
        <p:nvSpPr>
          <p:cNvPr id="4" name="슬라이드 번호 개체 틀 4"/>
          <p:cNvSpPr txBox="1">
            <a:spLocks noGrp="1" noChangeArrowheads="1"/>
          </p:cNvSpPr>
          <p:nvPr>
            <p:ph type="sldNum" idx="12"/>
          </p:nvPr>
        </p:nvSpPr>
        <p:spPr>
          <a:xfrm>
            <a:off x="6858000" y="4697730"/>
            <a:ext cx="1830070" cy="344170"/>
          </a:xfrm>
          <a:prstGeom prst="rect">
            <a:avLst/>
          </a:prstGeom>
        </p:spPr>
        <p:txBody>
          <a:bodyPr vert="horz" wrap="square" lIns="91440" tIns="45720" rIns="91440" bIns="45720" anchor="t"/>
          <a:lstStyle/>
          <a:p>
            <a:pPr marL="0" indent="0" algn="r" defTabSz="508000" eaLnBrk="0" fontAlgn="auto" latinLnBrk="0">
              <a:lnSpc>
                <a:spcPct val="100000"/>
              </a:lnSpc>
              <a:spcBef>
                <a:spcPts val="0"/>
              </a:spcBef>
              <a:spcAft>
                <a:spcPts val="0"/>
              </a:spcAft>
              <a:buFontTx/>
              <a:buNone/>
            </a:pPr>
            <a:fld id="{B9320F77-B9A0-41C5-862A-B4B631284C64}" type="slidenum">
              <a:rPr lang="en-US" altLang="ko-KR" sz="900" dirty="0" smtClean="0">
                <a:solidFill>
                  <a:srgbClr val="898989"/>
                </a:solidFill>
                <a:latin typeface="맑은 고딕" charset="0"/>
                <a:ea typeface="맑은 고딕" charset="0"/>
              </a:rPr>
              <a:t>‹#›</a:t>
            </a:fld>
            <a:endParaRPr lang="en-US" altLang="ko-KR" sz="900" dirty="0" smtClean="0">
              <a:solidFill>
                <a:srgbClr val="898989"/>
              </a:solidFill>
              <a:latin typeface="맑은 고딕" charset="0"/>
              <a:ea typeface="맑은 고딕" charset="0"/>
            </a:endParaRPr>
          </a:p>
        </p:txBody>
      </p:sp>
      <p:sp>
        <p:nvSpPr>
          <p:cNvPr id="5" name="날짜 개체 틀 5"/>
          <p:cNvSpPr txBox="1">
            <a:spLocks noGrp="1" noChangeArrowheads="1"/>
          </p:cNvSpPr>
          <p:nvPr>
            <p:ph type="dt"/>
          </p:nvPr>
        </p:nvSpPr>
        <p:spPr>
          <a:xfrm>
            <a:off x="457200" y="4697730"/>
            <a:ext cx="1830070" cy="344170"/>
          </a:xfrm>
          <a:prstGeom prst="rect">
            <a:avLst/>
          </a:prstGeom>
        </p:spPr>
        <p:txBody>
          <a:bodyPr vert="horz" wrap="square" lIns="91440" tIns="45720" rIns="91440" bIns="45720" anchor="t"/>
          <a:lstStyle/>
          <a:p>
            <a:pPr marL="0" indent="0" algn="l" defTabSz="508000" eaLnBrk="0" fontAlgn="auto" latinLnBrk="0">
              <a:lnSpc>
                <a:spcPct val="100000"/>
              </a:lnSpc>
              <a:spcBef>
                <a:spcPts val="0"/>
              </a:spcBef>
              <a:spcAft>
                <a:spcPts val="0"/>
              </a:spcAft>
              <a:buFontTx/>
              <a:buNone/>
            </a:pPr>
            <a:fld id="{B9320F77-B9A0-41C5-862A-B4B631284C64}" type="datetime1">
              <a:rPr lang="ko-KR" altLang="en-US" sz="900" dirty="0" smtClean="0">
                <a:solidFill>
                  <a:srgbClr val="898989"/>
                </a:solidFill>
                <a:latin typeface="맑은 고딕" charset="0"/>
                <a:ea typeface="맑은 고딕" charset="0"/>
              </a:rPr>
              <a:t>2016-06-01</a:t>
            </a:fld>
            <a:endParaRPr lang="ko-KR" altLang="en-US" sz="900" dirty="0" smtClean="0">
              <a:solidFill>
                <a:srgbClr val="898989"/>
              </a:solidFill>
              <a:latin typeface="맑은 고딕" charset="0"/>
              <a:ea typeface="맑은 고딕" charset="0"/>
            </a:endParaRPr>
          </a:p>
        </p:txBody>
      </p:sp>
      <p:sp>
        <p:nvSpPr>
          <p:cNvPr id="6" name="바닥글 개체 틀 6"/>
          <p:cNvSpPr txBox="1">
            <a:spLocks noGrp="1" noChangeArrowheads="1"/>
          </p:cNvSpPr>
          <p:nvPr>
            <p:ph type="ftr"/>
          </p:nvPr>
        </p:nvSpPr>
        <p:spPr>
          <a:xfrm>
            <a:off x="3200400" y="4697730"/>
            <a:ext cx="2744470" cy="344170"/>
          </a:xfrm>
          <a:prstGeom prst="rect">
            <a:avLst/>
          </a:prstGeom>
        </p:spPr>
        <p:txBody>
          <a:bodyPr vert="horz" wrap="square" lIns="91440" tIns="45720" rIns="91440" bIns="45720" anchor="t"/>
          <a:lstStyle/>
          <a:p>
            <a:pPr marL="0" indent="0" algn="ctr" defTabSz="508000" eaLnBrk="0" fontAlgn="auto" latinLnBrk="0">
              <a:lnSpc>
                <a:spcPct val="100000"/>
              </a:lnSpc>
              <a:spcBef>
                <a:spcPts val="0"/>
              </a:spcBef>
              <a:spcAft>
                <a:spcPts val="0"/>
              </a:spcAft>
              <a:buFontTx/>
              <a:buNone/>
            </a:pPr>
            <a:r>
              <a:rPr lang="en-US" altLang="ko-KR" sz="900" dirty="0" smtClean="0">
                <a:solidFill>
                  <a:srgbClr val="898989"/>
                </a:solidFill>
                <a:latin typeface="맑은 고딕" charset="0"/>
                <a:ea typeface="맑은 고딕" charset="0"/>
              </a:rPr>
              <a:t>바닥글</a:t>
            </a:r>
          </a:p>
        </p:txBody>
      </p:sp>
    </p:spTree>
  </p:cSld>
  <p:clrMap bg1="lt1" tx1="dk1" bg2="lt2" tx2="dk2" accent1="accent1" accent2="accent2" accent3="accent3" accent4="accent4" accent5="accent5" accent6="accent6" hlink="hlink" folHlink="folHlink"/>
  <p:sldLayoutIdLst>
    <p:sldLayoutId id="2147484509" r:id="rId1"/>
    <p:sldLayoutId id="2147484512" r:id="rId2"/>
    <p:sldLayoutId id="2147484513" r:id="rId3"/>
    <p:sldLayoutId id="2147484515" r:id="rId4"/>
    <p:sldLayoutId id="2147484516" r:id="rId5"/>
    <p:sldLayoutId id="2147484517" r:id="rId6"/>
    <p:sldLayoutId id="2147484518" r:id="rId7"/>
    <p:sldLayoutId id="2147484519" r:id="rId8"/>
  </p:sldLayoutIdLst>
  <mc:AlternateContent xmlns:mc="http://schemas.openxmlformats.org/markup-compatibility/2006" xmlns:p14="http://schemas.microsoft.com/office/powerpoint/2010/main">
    <mc:Choice Requires="p14">
      <p:transition p14:dur="0" advClick="0"/>
    </mc:Choice>
    <mc:Fallback xmlns="">
      <p:transition spd="slow" advClick="0"/>
    </mc:Fallback>
  </mc:AlternateContent>
  <p:txStyles>
    <p:titleStyle>
      <a:lvl1pPr marL="0" indent="0" algn="ctr" defTabSz="914400" latinLnBrk="1">
        <a:buNone/>
        <a:defRPr lang="ko-KR" sz="4400" baseline="0" smtClean="0">
          <a:solidFill>
            <a:srgbClr val="000000"/>
          </a:solidFill>
          <a:latin typeface="±¼¸²"/>
          <a:ea typeface="±¼¸²"/>
        </a:defRPr>
      </a:lvl1pPr>
    </p:titleStyle>
    <p:bodyStyle>
      <a:lvl1pPr marL="342900" indent="-342900" algn="l" defTabSz="914400" latinLnBrk="1">
        <a:spcBef>
          <a:spcPct val="20000"/>
        </a:spcBef>
        <a:buFont typeface="±¼¸²"/>
        <a:buChar char="•"/>
        <a:defRPr lang="ko-KR" sz="2800" baseline="0" smtClean="0">
          <a:solidFill>
            <a:srgbClr val="000000"/>
          </a:solidFill>
          <a:latin typeface="±¼¸²"/>
          <a:ea typeface="±¼¸²"/>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¼¸²"/>
          <a:ea typeface="±¼¸²"/>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539552" y="0"/>
            <a:ext cx="7773670" cy="1104900"/>
          </a:xfrm>
        </p:spPr>
        <p:txBody>
          <a:bodyPr/>
          <a:lstStyle/>
          <a:p>
            <a:endParaRPr lang="ko-KR" altLang="en-US" dirty="0"/>
          </a:p>
        </p:txBody>
      </p:sp>
      <p:pic>
        <p:nvPicPr>
          <p:cNvPr id="5" name="그림 5" descr="C:/Users/user/AppData/Roaming/PolarisOffice/ETemp/1008_9269408/fImage421061033281.jpe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0" y="1"/>
            <a:ext cx="9144000" cy="4614544"/>
          </a:xfrm>
          <a:prstGeom prst="rect">
            <a:avLst/>
          </a:prstGeom>
          <a:noFill/>
        </p:spPr>
      </p:pic>
      <p:sp>
        <p:nvSpPr>
          <p:cNvPr id="6" name="Rect 0"/>
          <p:cNvSpPr txBox="1">
            <a:spLocks noGrp="1" noChangeArrowheads="1"/>
          </p:cNvSpPr>
          <p:nvPr>
            <p:ph type="subTitle" idx="1"/>
          </p:nvPr>
        </p:nvSpPr>
        <p:spPr>
          <a:xfrm>
            <a:off x="-13970" y="4443958"/>
            <a:ext cx="9159875" cy="936103"/>
          </a:xfrm>
          <a:prstGeom prst="rect">
            <a:avLst/>
          </a:prstGeom>
        </p:spPr>
        <p:txBody>
          <a:bodyPr vert="horz" wrap="square" lIns="91440" tIns="45720" rIns="91440" bIns="45720" anchor="t">
            <a:normAutofit fontScale="25000" lnSpcReduction="20000"/>
          </a:bodyPr>
          <a:lstStyle/>
          <a:p>
            <a:pPr marL="254000" indent="-254000" algn="ctr" defTabSz="508000" eaLnBrk="0" fontAlgn="auto">
              <a:lnSpc>
                <a:spcPct val="100000"/>
              </a:lnSpc>
              <a:spcBef>
                <a:spcPts val="0"/>
              </a:spcBef>
              <a:spcAft>
                <a:spcPts val="0"/>
              </a:spcAft>
              <a:buFontTx/>
              <a:buNone/>
            </a:pPr>
            <a:endParaRPr lang="ko-KR" altLang="en-US" sz="8000" b="1" dirty="0" smtClean="0">
              <a:solidFill>
                <a:srgbClr val="0611F2"/>
              </a:solidFill>
              <a:latin typeface="맑은 고딕" charset="0"/>
              <a:ea typeface="맑은 고딕" charset="0"/>
            </a:endParaRPr>
          </a:p>
          <a:p>
            <a:pPr marL="254000" indent="-254000" algn="ctr" defTabSz="508000" eaLnBrk="0" fontAlgn="auto">
              <a:lnSpc>
                <a:spcPct val="100000"/>
              </a:lnSpc>
              <a:spcBef>
                <a:spcPts val="0"/>
              </a:spcBef>
              <a:spcAft>
                <a:spcPts val="0"/>
              </a:spcAft>
              <a:buFontTx/>
              <a:buNone/>
            </a:pPr>
            <a:r>
              <a:rPr lang="en-US" altLang="ko-KR" sz="8000" b="1" dirty="0" smtClean="0">
                <a:solidFill>
                  <a:srgbClr val="0611F2"/>
                </a:solidFill>
                <a:latin typeface="맑은 고딕" charset="0"/>
                <a:ea typeface="맑은 고딕" charset="0"/>
              </a:rPr>
              <a:t> </a:t>
            </a:r>
            <a:r>
              <a:rPr lang="en-US" altLang="ko-KR" sz="8000" b="1" dirty="0" smtClean="0">
                <a:solidFill>
                  <a:schemeClr val="tx1"/>
                </a:solidFill>
                <a:latin typeface="맑은 고딕" charset="0"/>
                <a:ea typeface="맑은 고딕" charset="0"/>
              </a:rPr>
              <a:t>일  자: 2016. 04. 30.    발표 8조    </a:t>
            </a:r>
            <a:r>
              <a:rPr lang="en-US" altLang="ko-KR" sz="8000" b="1" dirty="0" err="1" smtClean="0">
                <a:solidFill>
                  <a:schemeClr val="tx1"/>
                </a:solidFill>
                <a:latin typeface="맑은 고딕" charset="0"/>
                <a:ea typeface="맑은 고딕" charset="0"/>
              </a:rPr>
              <a:t>박영수</a:t>
            </a:r>
            <a:r>
              <a:rPr lang="en-US" altLang="ko-KR" sz="8000" b="1" dirty="0" smtClean="0">
                <a:solidFill>
                  <a:schemeClr val="tx1"/>
                </a:solidFill>
                <a:latin typeface="맑은 고딕" charset="0"/>
                <a:ea typeface="맑은 고딕" charset="0"/>
              </a:rPr>
              <a:t> , 정순옥,  조동자</a:t>
            </a:r>
            <a:endParaRPr lang="ko-KR" altLang="en-US" sz="8000" b="1" dirty="0" smtClean="0">
              <a:solidFill>
                <a:schemeClr val="tx1"/>
              </a:solidFill>
              <a:latin typeface="맑은 고딕" charset="0"/>
              <a:ea typeface="맑은 고딕" charset="0"/>
            </a:endParaRPr>
          </a:p>
          <a:p>
            <a:pPr marL="254000" indent="-254000" algn="ctr" defTabSz="508000" eaLnBrk="0" fontAlgn="auto">
              <a:lnSpc>
                <a:spcPct val="100000"/>
              </a:lnSpc>
              <a:spcBef>
                <a:spcPts val="0"/>
              </a:spcBef>
              <a:spcAft>
                <a:spcPts val="0"/>
              </a:spcAft>
              <a:buFontTx/>
              <a:buNone/>
            </a:pPr>
            <a:endParaRPr lang="ko-KR" altLang="en-US" sz="2400" dirty="0" smtClean="0">
              <a:solidFill>
                <a:schemeClr val="tx1"/>
              </a:solidFill>
              <a:latin typeface="맑은 고딕" charset="0"/>
              <a:ea typeface="맑은 고딕" charset="0"/>
            </a:endParaRPr>
          </a:p>
        </p:txBody>
      </p:sp>
      <p:sp>
        <p:nvSpPr>
          <p:cNvPr id="3" name="직사각형 2"/>
          <p:cNvSpPr/>
          <p:nvPr/>
        </p:nvSpPr>
        <p:spPr>
          <a:xfrm>
            <a:off x="1266045" y="339502"/>
            <a:ext cx="6388287" cy="923330"/>
          </a:xfrm>
          <a:prstGeom prst="rect">
            <a:avLst/>
          </a:prstGeom>
          <a:noFill/>
        </p:spPr>
        <p:txBody>
          <a:bodyPr wrap="none" lIns="91440" tIns="45720" rIns="91440" bIns="45720">
            <a:spAutoFit/>
          </a:bodyPr>
          <a:lstStyle/>
          <a:p>
            <a:pPr algn="ctr"/>
            <a:r>
              <a:rPr lang="en-US" altLang="ko-KR" sz="5400" b="1" dirty="0" err="1">
                <a:ln w="17780" cmpd="sng">
                  <a:solidFill>
                    <a:schemeClr val="bg1"/>
                  </a:solidFill>
                  <a:prstDash val="solid"/>
                  <a:miter lim="800000"/>
                </a:ln>
                <a:solidFill>
                  <a:srgbClr val="FFFF00"/>
                </a:solidFill>
                <a:effectLst>
                  <a:outerShdw blurRad="55000" dist="50800" dir="5400000" algn="tl">
                    <a:srgbClr val="000000">
                      <a:alpha val="33000"/>
                    </a:srgbClr>
                  </a:outerShdw>
                </a:effectLst>
                <a:latin typeface="맑은 고딕" charset="0"/>
                <a:ea typeface="맑은 고딕" charset="0"/>
              </a:rPr>
              <a:t>부동산</a:t>
            </a:r>
            <a:r>
              <a:rPr lang="en-US" altLang="ko-KR" sz="5400" b="1" dirty="0">
                <a:ln w="17780" cmpd="sng">
                  <a:solidFill>
                    <a:schemeClr val="bg1"/>
                  </a:solidFill>
                  <a:prstDash val="solid"/>
                  <a:miter lim="800000"/>
                </a:ln>
                <a:solidFill>
                  <a:srgbClr val="FFFF00"/>
                </a:solidFill>
                <a:effectLst>
                  <a:outerShdw blurRad="55000" dist="50800" dir="5400000" algn="tl">
                    <a:srgbClr val="000000">
                      <a:alpha val="33000"/>
                    </a:srgbClr>
                  </a:outerShdw>
                </a:effectLst>
                <a:latin typeface="맑은 고딕" charset="0"/>
                <a:ea typeface="맑은 고딕" charset="0"/>
              </a:rPr>
              <a:t> </a:t>
            </a:r>
            <a:r>
              <a:rPr lang="en-US" altLang="ko-KR" sz="5400" b="1" dirty="0" err="1">
                <a:ln w="17780" cmpd="sng">
                  <a:solidFill>
                    <a:schemeClr val="bg1"/>
                  </a:solidFill>
                  <a:prstDash val="solid"/>
                  <a:miter lim="800000"/>
                </a:ln>
                <a:solidFill>
                  <a:srgbClr val="FFFF00"/>
                </a:solidFill>
                <a:effectLst>
                  <a:outerShdw blurRad="55000" dist="50800" dir="5400000" algn="tl">
                    <a:srgbClr val="000000">
                      <a:alpha val="33000"/>
                    </a:srgbClr>
                  </a:outerShdw>
                </a:effectLst>
                <a:latin typeface="맑은 고딕" charset="0"/>
                <a:ea typeface="맑은 고딕" charset="0"/>
              </a:rPr>
              <a:t>살까</a:t>
            </a:r>
            <a:r>
              <a:rPr lang="en-US" altLang="ko-KR" sz="5400" b="1" dirty="0">
                <a:ln w="17780" cmpd="sng">
                  <a:solidFill>
                    <a:schemeClr val="bg1"/>
                  </a:solidFill>
                  <a:prstDash val="solid"/>
                  <a:miter lim="800000"/>
                </a:ln>
                <a:solidFill>
                  <a:srgbClr val="FFFF00"/>
                </a:solidFill>
                <a:effectLst>
                  <a:outerShdw blurRad="55000" dist="50800" dir="5400000" algn="tl">
                    <a:srgbClr val="000000">
                      <a:alpha val="33000"/>
                    </a:srgbClr>
                  </a:outerShdw>
                </a:effectLst>
                <a:latin typeface="맑은 고딕" charset="0"/>
                <a:ea typeface="맑은 고딕" charset="0"/>
              </a:rPr>
              <a:t>?  </a:t>
            </a:r>
            <a:r>
              <a:rPr lang="en-US" altLang="ko-KR" sz="5400" b="1" dirty="0" err="1">
                <a:ln w="17780" cmpd="sng">
                  <a:solidFill>
                    <a:schemeClr val="bg1"/>
                  </a:solidFill>
                  <a:prstDash val="solid"/>
                  <a:miter lim="800000"/>
                </a:ln>
                <a:solidFill>
                  <a:srgbClr val="FFFF00"/>
                </a:solidFill>
                <a:effectLst>
                  <a:outerShdw blurRad="55000" dist="50800" dir="5400000" algn="tl">
                    <a:srgbClr val="000000">
                      <a:alpha val="33000"/>
                    </a:srgbClr>
                  </a:outerShdw>
                </a:effectLst>
                <a:latin typeface="맑은 고딕" charset="0"/>
                <a:ea typeface="맑은 고딕" charset="0"/>
              </a:rPr>
              <a:t>말까</a:t>
            </a:r>
            <a:r>
              <a:rPr lang="en-US" altLang="ko-KR" sz="5400" b="1" dirty="0">
                <a:ln w="17780" cmpd="sng">
                  <a:solidFill>
                    <a:schemeClr val="bg1"/>
                  </a:solidFill>
                  <a:prstDash val="solid"/>
                  <a:miter lim="800000"/>
                </a:ln>
                <a:solidFill>
                  <a:srgbClr val="FFFF00"/>
                </a:solidFill>
                <a:effectLst>
                  <a:outerShdw blurRad="55000" dist="50800" dir="5400000" algn="tl">
                    <a:srgbClr val="000000">
                      <a:alpha val="33000"/>
                    </a:srgbClr>
                  </a:outerShdw>
                </a:effectLst>
                <a:latin typeface="맑은 고딕" charset="0"/>
                <a:ea typeface="맑은 고딕" charset="0"/>
              </a:rPr>
              <a:t>?</a:t>
            </a:r>
            <a:endParaRPr lang="ko-KR" altLang="en-US" sz="5400" b="1" dirty="0">
              <a:ln w="17780" cmpd="sng">
                <a:solidFill>
                  <a:schemeClr val="bg1"/>
                </a:solidFill>
                <a:prstDash val="solid"/>
                <a:miter lim="800000"/>
              </a:ln>
              <a:solidFill>
                <a:srgbClr val="FFFF00"/>
              </a:solidFill>
              <a:effectLst>
                <a:outerShdw blurRad="55000" dist="50800" dir="5400000" algn="tl">
                  <a:srgbClr val="000000">
                    <a:alpha val="33000"/>
                  </a:srgbClr>
                </a:outerShdw>
              </a:effectLs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23478"/>
            <a:ext cx="8712968" cy="1200329"/>
          </a:xfrm>
          <a:prstGeom prst="rect">
            <a:avLst/>
          </a:prstGeom>
          <a:noFill/>
        </p:spPr>
        <p:txBody>
          <a:bodyPr wrap="square" rtlCol="0">
            <a:spAutoFit/>
          </a:bodyPr>
          <a:lstStyle/>
          <a:p>
            <a:r>
              <a:rPr lang="en-US" altLang="ko-KR" sz="1600" b="1" dirty="0">
                <a:latin typeface="+mj-ea"/>
                <a:ea typeface="+mj-ea"/>
              </a:rPr>
              <a:t>2. </a:t>
            </a:r>
            <a:r>
              <a:rPr lang="ko-KR" altLang="en-US" sz="1600" b="1" dirty="0">
                <a:latin typeface="+mj-ea"/>
                <a:ea typeface="+mj-ea"/>
              </a:rPr>
              <a:t>부산지역 분양시장 열기는 전국에서 가장 </a:t>
            </a:r>
            <a:r>
              <a:rPr lang="ko-KR" altLang="en-US" sz="1600" b="1" dirty="0" smtClean="0">
                <a:latin typeface="+mj-ea"/>
                <a:ea typeface="+mj-ea"/>
              </a:rPr>
              <a:t>활발</a:t>
            </a:r>
            <a:endParaRPr lang="en-US" altLang="ko-KR" sz="1600" b="1" dirty="0" smtClean="0">
              <a:latin typeface="+mj-ea"/>
              <a:ea typeface="+mj-ea"/>
            </a:endParaRPr>
          </a:p>
          <a:p>
            <a:endParaRPr lang="en-US" altLang="ko-KR" dirty="0"/>
          </a:p>
          <a:p>
            <a:r>
              <a:rPr lang="ko-KR" altLang="en-US" dirty="0">
                <a:latin typeface="+mn-ea"/>
                <a:ea typeface="+mn-ea"/>
              </a:rPr>
              <a:t>□ 부산지역의 경우 분양관련 각종지표</a:t>
            </a:r>
            <a:r>
              <a:rPr lang="en-US" altLang="ko-KR" dirty="0">
                <a:latin typeface="+mn-ea"/>
                <a:ea typeface="+mn-ea"/>
              </a:rPr>
              <a:t>(</a:t>
            </a:r>
            <a:r>
              <a:rPr lang="ko-KR" altLang="en-US" dirty="0">
                <a:latin typeface="+mn-ea"/>
                <a:ea typeface="+mn-ea"/>
              </a:rPr>
              <a:t>청약경쟁률</a:t>
            </a:r>
            <a:r>
              <a:rPr lang="en-US" altLang="ko-KR" dirty="0">
                <a:latin typeface="+mn-ea"/>
                <a:ea typeface="+mn-ea"/>
              </a:rPr>
              <a:t>, </a:t>
            </a:r>
            <a:r>
              <a:rPr lang="ko-KR" altLang="en-US" dirty="0">
                <a:latin typeface="+mn-ea"/>
                <a:ea typeface="+mn-ea"/>
              </a:rPr>
              <a:t>분양물량</a:t>
            </a:r>
            <a:r>
              <a:rPr lang="en-US" altLang="ko-KR" dirty="0">
                <a:latin typeface="+mn-ea"/>
                <a:ea typeface="+mn-ea"/>
              </a:rPr>
              <a:t>, </a:t>
            </a:r>
            <a:r>
              <a:rPr lang="ko-KR" altLang="en-US" dirty="0">
                <a:latin typeface="+mn-ea"/>
                <a:ea typeface="+mn-ea"/>
              </a:rPr>
              <a:t>분양권 거래량 등</a:t>
            </a:r>
            <a:r>
              <a:rPr lang="en-US" altLang="ko-KR" dirty="0">
                <a:latin typeface="+mn-ea"/>
                <a:ea typeface="+mn-ea"/>
              </a:rPr>
              <a:t>) </a:t>
            </a:r>
            <a:r>
              <a:rPr lang="ko-KR" altLang="en-US" dirty="0">
                <a:latin typeface="+mn-ea"/>
                <a:ea typeface="+mn-ea"/>
              </a:rPr>
              <a:t>가 주요도시 중 거의 최고 수준을 기록</a:t>
            </a:r>
          </a:p>
        </p:txBody>
      </p:sp>
      <p:sp>
        <p:nvSpPr>
          <p:cNvPr id="3" name="TextBox 2"/>
          <p:cNvSpPr txBox="1"/>
          <p:nvPr/>
        </p:nvSpPr>
        <p:spPr>
          <a:xfrm>
            <a:off x="179512" y="1411226"/>
            <a:ext cx="3168352" cy="369332"/>
          </a:xfrm>
          <a:prstGeom prst="rect">
            <a:avLst/>
          </a:prstGeom>
          <a:noFill/>
        </p:spPr>
        <p:txBody>
          <a:bodyPr wrap="square" rtlCol="0">
            <a:spAutoFit/>
          </a:bodyPr>
          <a:lstStyle/>
          <a:p>
            <a:r>
              <a:rPr lang="en-US" altLang="ko-KR" b="1" dirty="0" smtClean="0">
                <a:latin typeface="+mj-ea"/>
                <a:ea typeface="+mj-ea"/>
              </a:rPr>
              <a:t>(</a:t>
            </a:r>
            <a:r>
              <a:rPr lang="ko-KR" altLang="en-US" b="1" dirty="0" smtClean="0">
                <a:latin typeface="+mj-ea"/>
                <a:ea typeface="+mj-ea"/>
              </a:rPr>
              <a:t>청약경쟁률 및 분양물량</a:t>
            </a:r>
            <a:r>
              <a:rPr lang="en-US" altLang="ko-KR" b="1" dirty="0" smtClean="0">
                <a:latin typeface="+mj-ea"/>
                <a:ea typeface="+mj-ea"/>
              </a:rPr>
              <a:t>)</a:t>
            </a:r>
            <a:endParaRPr lang="ko-KR" altLang="en-US" b="1" dirty="0">
              <a:latin typeface="+mj-ea"/>
              <a:ea typeface="+mj-ea"/>
            </a:endParaRPr>
          </a:p>
        </p:txBody>
      </p:sp>
      <p:pic>
        <p:nvPicPr>
          <p:cNvPr id="4" name="그림 3"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80558"/>
            <a:ext cx="8064896" cy="3301370"/>
          </a:xfrm>
          <a:prstGeom prst="rect">
            <a:avLst/>
          </a:prstGeom>
        </p:spPr>
      </p:pic>
    </p:spTree>
    <p:extLst>
      <p:ext uri="{BB962C8B-B14F-4D97-AF65-F5344CB8AC3E}">
        <p14:creationId xmlns:p14="http://schemas.microsoft.com/office/powerpoint/2010/main" val="35032704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23478"/>
            <a:ext cx="8928992" cy="646331"/>
          </a:xfrm>
          <a:prstGeom prst="rect">
            <a:avLst/>
          </a:prstGeom>
          <a:noFill/>
        </p:spPr>
        <p:txBody>
          <a:bodyPr wrap="square" rtlCol="0">
            <a:spAutoFit/>
          </a:bodyPr>
          <a:lstStyle/>
          <a:p>
            <a:r>
              <a:rPr lang="en-US" altLang="ko-KR" b="1" dirty="0" smtClean="0">
                <a:latin typeface="+mj-ea"/>
                <a:ea typeface="+mj-ea"/>
              </a:rPr>
              <a:t>(</a:t>
            </a:r>
            <a:r>
              <a:rPr lang="ko-KR" altLang="en-US" b="1" dirty="0">
                <a:latin typeface="+mj-ea"/>
                <a:ea typeface="+mj-ea"/>
              </a:rPr>
              <a:t>분양가격</a:t>
            </a:r>
            <a:r>
              <a:rPr lang="en-US" altLang="ko-KR" b="1" dirty="0">
                <a:latin typeface="+mj-ea"/>
                <a:ea typeface="+mj-ea"/>
              </a:rPr>
              <a:t>) </a:t>
            </a:r>
            <a:r>
              <a:rPr lang="ko-KR" altLang="en-US" dirty="0">
                <a:latin typeface="+mj-ea"/>
                <a:ea typeface="+mj-ea"/>
              </a:rPr>
              <a:t>지난 </a:t>
            </a:r>
            <a:r>
              <a:rPr lang="en-US" altLang="ko-KR" dirty="0">
                <a:latin typeface="+mj-ea"/>
                <a:ea typeface="+mj-ea"/>
              </a:rPr>
              <a:t>18</a:t>
            </a:r>
            <a:r>
              <a:rPr lang="ko-KR" altLang="en-US" dirty="0">
                <a:latin typeface="+mj-ea"/>
                <a:ea typeface="+mj-ea"/>
              </a:rPr>
              <a:t>개월간 누적상승률</a:t>
            </a:r>
            <a:r>
              <a:rPr lang="en-US" altLang="ko-KR" dirty="0">
                <a:latin typeface="+mj-ea"/>
                <a:ea typeface="+mj-ea"/>
              </a:rPr>
              <a:t>(21.5%)</a:t>
            </a:r>
            <a:r>
              <a:rPr lang="ko-KR" altLang="en-US" dirty="0">
                <a:latin typeface="+mj-ea"/>
                <a:ea typeface="+mj-ea"/>
              </a:rPr>
              <a:t>이 주요도시 중 최고</a:t>
            </a:r>
          </a:p>
          <a:p>
            <a:endParaRPr lang="ko-KR" altLang="en-US" dirty="0"/>
          </a:p>
        </p:txBody>
      </p:sp>
      <p:pic>
        <p:nvPicPr>
          <p:cNvPr id="3" name="그림 2"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627534"/>
            <a:ext cx="8100900" cy="3962181"/>
          </a:xfrm>
          <a:prstGeom prst="rect">
            <a:avLst/>
          </a:prstGeom>
        </p:spPr>
      </p:pic>
    </p:spTree>
    <p:extLst>
      <p:ext uri="{BB962C8B-B14F-4D97-AF65-F5344CB8AC3E}">
        <p14:creationId xmlns:p14="http://schemas.microsoft.com/office/powerpoint/2010/main" val="28062363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8856984" cy="646331"/>
          </a:xfrm>
          <a:prstGeom prst="rect">
            <a:avLst/>
          </a:prstGeom>
          <a:noFill/>
        </p:spPr>
        <p:txBody>
          <a:bodyPr wrap="square" rtlCol="0">
            <a:spAutoFit/>
          </a:bodyPr>
          <a:lstStyle/>
          <a:p>
            <a:r>
              <a:rPr lang="ko-KR" altLang="en-US" dirty="0">
                <a:latin typeface="+mj-ea"/>
                <a:ea typeface="+mj-ea"/>
              </a:rPr>
              <a:t>□ 반면 부산지역 주택매매시장 관련지표</a:t>
            </a:r>
            <a:r>
              <a:rPr lang="en-US" altLang="ko-KR" dirty="0">
                <a:latin typeface="+mj-ea"/>
                <a:ea typeface="+mj-ea"/>
              </a:rPr>
              <a:t>(</a:t>
            </a:r>
            <a:r>
              <a:rPr lang="ko-KR" altLang="en-US" dirty="0">
                <a:latin typeface="+mj-ea"/>
                <a:ea typeface="+mj-ea"/>
              </a:rPr>
              <a:t>거래증가율</a:t>
            </a:r>
            <a:r>
              <a:rPr lang="en-US" altLang="ko-KR" dirty="0">
                <a:latin typeface="+mj-ea"/>
                <a:ea typeface="+mj-ea"/>
              </a:rPr>
              <a:t>, </a:t>
            </a:r>
            <a:r>
              <a:rPr lang="ko-KR" altLang="en-US" dirty="0">
                <a:latin typeface="+mj-ea"/>
                <a:ea typeface="+mj-ea"/>
              </a:rPr>
              <a:t>가격상승률</a:t>
            </a:r>
            <a:r>
              <a:rPr lang="en-US" altLang="ko-KR" dirty="0">
                <a:latin typeface="+mj-ea"/>
                <a:ea typeface="+mj-ea"/>
              </a:rPr>
              <a:t>)</a:t>
            </a:r>
            <a:r>
              <a:rPr lang="ko-KR" altLang="en-US" dirty="0">
                <a:latin typeface="+mj-ea"/>
                <a:ea typeface="+mj-ea"/>
              </a:rPr>
              <a:t>는 주요도시 평균과 비슷한 수준</a:t>
            </a:r>
          </a:p>
        </p:txBody>
      </p:sp>
      <p:pic>
        <p:nvPicPr>
          <p:cNvPr id="3" name="그림 2"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927546"/>
            <a:ext cx="8316416" cy="3660428"/>
          </a:xfrm>
          <a:prstGeom prst="rect">
            <a:avLst/>
          </a:prstGeom>
        </p:spPr>
      </p:pic>
    </p:spTree>
    <p:extLst>
      <p:ext uri="{BB962C8B-B14F-4D97-AF65-F5344CB8AC3E}">
        <p14:creationId xmlns:p14="http://schemas.microsoft.com/office/powerpoint/2010/main" val="24879614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23478"/>
            <a:ext cx="8928992" cy="1200329"/>
          </a:xfrm>
          <a:prstGeom prst="rect">
            <a:avLst/>
          </a:prstGeom>
          <a:noFill/>
        </p:spPr>
        <p:txBody>
          <a:bodyPr wrap="square" rtlCol="0">
            <a:spAutoFit/>
          </a:bodyPr>
          <a:lstStyle/>
          <a:p>
            <a:r>
              <a:rPr lang="en-US" altLang="ko-KR" b="1" dirty="0">
                <a:latin typeface="+mj-ea"/>
                <a:ea typeface="+mj-ea"/>
              </a:rPr>
              <a:t>3. </a:t>
            </a:r>
            <a:r>
              <a:rPr lang="ko-KR" altLang="en-US" b="1" dirty="0">
                <a:latin typeface="+mj-ea"/>
                <a:ea typeface="+mj-ea"/>
              </a:rPr>
              <a:t>기존주택의 가격상승 기대는 전국과 </a:t>
            </a:r>
            <a:r>
              <a:rPr lang="ko-KR" altLang="en-US" b="1" dirty="0" err="1" smtClean="0">
                <a:latin typeface="+mj-ea"/>
                <a:ea typeface="+mj-ea"/>
              </a:rPr>
              <a:t>비슷</a:t>
            </a:r>
            <a:endParaRPr lang="en-US" altLang="ko-KR" b="1" dirty="0" smtClean="0">
              <a:latin typeface="+mj-ea"/>
              <a:ea typeface="+mj-ea"/>
            </a:endParaRPr>
          </a:p>
          <a:p>
            <a:endParaRPr lang="ko-KR" altLang="en-US" dirty="0"/>
          </a:p>
          <a:p>
            <a:r>
              <a:rPr lang="ko-KR" altLang="en-US" dirty="0"/>
              <a:t> </a:t>
            </a:r>
            <a:r>
              <a:rPr lang="ko-KR" altLang="en-US" dirty="0">
                <a:latin typeface="+mn-ea"/>
                <a:ea typeface="+mn-ea"/>
              </a:rPr>
              <a:t>□ 금년 </a:t>
            </a:r>
            <a:r>
              <a:rPr lang="en-US" altLang="ko-KR" dirty="0">
                <a:latin typeface="+mn-ea"/>
                <a:ea typeface="+mn-ea"/>
              </a:rPr>
              <a:t>1~6</a:t>
            </a:r>
            <a:r>
              <a:rPr lang="ko-KR" altLang="en-US" dirty="0" err="1">
                <a:latin typeface="+mn-ea"/>
                <a:ea typeface="+mn-ea"/>
              </a:rPr>
              <a:t>월중</a:t>
            </a:r>
            <a:r>
              <a:rPr lang="ko-KR" altLang="en-US" dirty="0">
                <a:latin typeface="+mn-ea"/>
                <a:ea typeface="+mn-ea"/>
              </a:rPr>
              <a:t> 부산시민들의 기존주택 가격상승 기대지수</a:t>
            </a:r>
            <a:r>
              <a:rPr lang="en-US" altLang="ko-KR" dirty="0">
                <a:latin typeface="+mn-ea"/>
                <a:ea typeface="+mn-ea"/>
              </a:rPr>
              <a:t>(CSI)</a:t>
            </a:r>
            <a:r>
              <a:rPr lang="ko-KR" altLang="en-US" dirty="0">
                <a:latin typeface="+mn-ea"/>
                <a:ea typeface="+mn-ea"/>
              </a:rPr>
              <a:t>는 </a:t>
            </a:r>
            <a:r>
              <a:rPr lang="en-US" altLang="ko-KR" dirty="0">
                <a:latin typeface="+mn-ea"/>
                <a:ea typeface="+mn-ea"/>
              </a:rPr>
              <a:t>119</a:t>
            </a:r>
            <a:r>
              <a:rPr lang="ko-KR" altLang="en-US" dirty="0">
                <a:latin typeface="+mn-ea"/>
                <a:ea typeface="+mn-ea"/>
              </a:rPr>
              <a:t>로 </a:t>
            </a:r>
            <a:r>
              <a:rPr lang="en-US" altLang="ko-KR" dirty="0">
                <a:latin typeface="+mn-ea"/>
                <a:ea typeface="+mn-ea"/>
              </a:rPr>
              <a:t>5</a:t>
            </a:r>
            <a:r>
              <a:rPr lang="ko-KR" altLang="en-US" dirty="0">
                <a:latin typeface="+mn-ea"/>
                <a:ea typeface="+mn-ea"/>
              </a:rPr>
              <a:t>개 광역시 평균</a:t>
            </a:r>
            <a:r>
              <a:rPr lang="en-US" altLang="ko-KR" dirty="0">
                <a:latin typeface="+mn-ea"/>
                <a:ea typeface="+mn-ea"/>
              </a:rPr>
              <a:t>(119.8)</a:t>
            </a:r>
            <a:r>
              <a:rPr lang="ko-KR" altLang="en-US" dirty="0">
                <a:latin typeface="+mn-ea"/>
                <a:ea typeface="+mn-ea"/>
              </a:rPr>
              <a:t>과 비슷한 </a:t>
            </a:r>
            <a:r>
              <a:rPr lang="ko-KR" altLang="en-US" dirty="0" err="1">
                <a:latin typeface="+mn-ea"/>
                <a:ea typeface="+mn-ea"/>
              </a:rPr>
              <a:t>강보합세를</a:t>
            </a:r>
            <a:r>
              <a:rPr lang="ko-KR" altLang="en-US" dirty="0">
                <a:latin typeface="+mn-ea"/>
                <a:ea typeface="+mn-ea"/>
              </a:rPr>
              <a:t> 보임</a:t>
            </a:r>
          </a:p>
        </p:txBody>
      </p:sp>
      <p:pic>
        <p:nvPicPr>
          <p:cNvPr id="4" name="그림 3"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698580"/>
            <a:ext cx="8712968" cy="3249434"/>
          </a:xfrm>
          <a:prstGeom prst="rect">
            <a:avLst/>
          </a:prstGeom>
        </p:spPr>
      </p:pic>
    </p:spTree>
    <p:extLst>
      <p:ext uri="{BB962C8B-B14F-4D97-AF65-F5344CB8AC3E}">
        <p14:creationId xmlns:p14="http://schemas.microsoft.com/office/powerpoint/2010/main" val="26137198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dirty="0">
                <a:latin typeface="+mj-ea"/>
                <a:ea typeface="+mj-ea"/>
              </a:rPr>
              <a:t>Ⅲ. </a:t>
            </a:r>
            <a:r>
              <a:rPr lang="ko-KR" altLang="en-US" sz="3600" dirty="0">
                <a:latin typeface="+mj-ea"/>
                <a:ea typeface="+mj-ea"/>
              </a:rPr>
              <a:t>부산지역 주택시장의 호황 </a:t>
            </a:r>
            <a:r>
              <a:rPr lang="ko-KR" altLang="en-US" sz="3600" dirty="0" smtClean="0">
                <a:latin typeface="+mj-ea"/>
                <a:ea typeface="+mj-ea"/>
              </a:rPr>
              <a:t>배경</a:t>
            </a:r>
            <a:endParaRPr lang="ko-KR" altLang="en-US" sz="3600" dirty="0">
              <a:latin typeface="+mj-ea"/>
              <a:ea typeface="+mj-ea"/>
            </a:endParaRPr>
          </a:p>
        </p:txBody>
      </p:sp>
      <p:sp>
        <p:nvSpPr>
          <p:cNvPr id="3" name="모서리가 둥근 직사각형 2"/>
          <p:cNvSpPr/>
          <p:nvPr/>
        </p:nvSpPr>
        <p:spPr>
          <a:xfrm>
            <a:off x="363146" y="1001686"/>
            <a:ext cx="8673349" cy="3802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000" b="1" dirty="0">
                <a:solidFill>
                  <a:schemeClr val="tx1"/>
                </a:solidFill>
                <a:latin typeface="+mn-ea"/>
              </a:rPr>
              <a:t>■ 부산지역 주택시장이 분양시장을 중심으로 호황을 보인 </a:t>
            </a:r>
            <a:r>
              <a:rPr lang="ko-KR" altLang="en-US" sz="2000" b="1" dirty="0" smtClean="0">
                <a:solidFill>
                  <a:schemeClr val="tx1"/>
                </a:solidFill>
                <a:latin typeface="+mn-ea"/>
              </a:rPr>
              <a:t>데는</a:t>
            </a:r>
            <a:endParaRPr lang="en-US" altLang="ko-KR" sz="2000" b="1" dirty="0" smtClean="0">
              <a:solidFill>
                <a:schemeClr val="tx1"/>
              </a:solidFill>
              <a:latin typeface="+mn-ea"/>
            </a:endParaRPr>
          </a:p>
          <a:p>
            <a:r>
              <a:rPr lang="en-US" altLang="ko-KR" sz="2400" dirty="0">
                <a:solidFill>
                  <a:schemeClr val="tx1"/>
                </a:solidFill>
                <a:latin typeface="+mn-ea"/>
              </a:rPr>
              <a:t> </a:t>
            </a:r>
            <a:endParaRPr lang="en-US" altLang="ko-KR" sz="2400" dirty="0" smtClean="0">
              <a:solidFill>
                <a:schemeClr val="tx1"/>
              </a:solidFill>
              <a:latin typeface="+mn-ea"/>
            </a:endParaRPr>
          </a:p>
          <a:p>
            <a:pPr marL="457200" indent="-457200">
              <a:buAutoNum type="arabicPeriod"/>
            </a:pPr>
            <a:r>
              <a:rPr lang="ko-KR" altLang="en-US" sz="2000" dirty="0" smtClean="0">
                <a:solidFill>
                  <a:schemeClr val="tx1"/>
                </a:solidFill>
                <a:latin typeface="+mn-ea"/>
              </a:rPr>
              <a:t>주택매입 금융부담 완화</a:t>
            </a:r>
            <a:endParaRPr lang="en-US" altLang="ko-KR" sz="2000" dirty="0" smtClean="0">
              <a:solidFill>
                <a:schemeClr val="tx1"/>
              </a:solidFill>
              <a:latin typeface="+mn-ea"/>
            </a:endParaRPr>
          </a:p>
          <a:p>
            <a:pPr marL="457200" indent="-457200">
              <a:buAutoNum type="arabicPeriod"/>
            </a:pPr>
            <a:r>
              <a:rPr lang="ko-KR" altLang="en-US" sz="2000" dirty="0" smtClean="0">
                <a:solidFill>
                  <a:schemeClr val="tx1"/>
                </a:solidFill>
                <a:latin typeface="+mn-ea"/>
              </a:rPr>
              <a:t>정부의 부동산 활성화 대책</a:t>
            </a:r>
            <a:endParaRPr lang="en-US" altLang="ko-KR" sz="2000" dirty="0" smtClean="0">
              <a:solidFill>
                <a:schemeClr val="tx1"/>
              </a:solidFill>
              <a:latin typeface="+mn-ea"/>
            </a:endParaRPr>
          </a:p>
          <a:p>
            <a:pPr marL="457200" indent="-457200">
              <a:buAutoNum type="arabicPeriod"/>
            </a:pPr>
            <a:r>
              <a:rPr lang="ko-KR" altLang="en-US" sz="2000" dirty="0" smtClean="0">
                <a:solidFill>
                  <a:schemeClr val="tx1"/>
                </a:solidFill>
                <a:latin typeface="+mn-ea"/>
              </a:rPr>
              <a:t>생활여건 개선에 따른 외지인 수요증가</a:t>
            </a:r>
            <a:endParaRPr lang="en-US" altLang="ko-KR" sz="2000" dirty="0" smtClean="0">
              <a:solidFill>
                <a:schemeClr val="tx1"/>
              </a:solidFill>
              <a:latin typeface="+mn-ea"/>
            </a:endParaRPr>
          </a:p>
          <a:p>
            <a:pPr marL="457200" indent="-457200">
              <a:buAutoNum type="arabicPeriod"/>
            </a:pPr>
            <a:r>
              <a:rPr lang="ko-KR" altLang="en-US" sz="2000" dirty="0" smtClean="0">
                <a:solidFill>
                  <a:schemeClr val="tx1"/>
                </a:solidFill>
                <a:latin typeface="+mn-ea"/>
              </a:rPr>
              <a:t>주택노후화에 따른 신규주택 선호 및 재개발 기대</a:t>
            </a:r>
            <a:endParaRPr lang="en-US" altLang="ko-KR" sz="2000" dirty="0" smtClean="0">
              <a:solidFill>
                <a:schemeClr val="tx1"/>
              </a:solidFill>
              <a:latin typeface="+mn-ea"/>
            </a:endParaRPr>
          </a:p>
          <a:p>
            <a:pPr marL="457200" indent="-457200">
              <a:buAutoNum type="arabicPeriod"/>
            </a:pPr>
            <a:r>
              <a:rPr lang="ko-KR" altLang="en-US" sz="2000" dirty="0" smtClean="0">
                <a:solidFill>
                  <a:schemeClr val="tx1"/>
                </a:solidFill>
                <a:latin typeface="+mn-ea"/>
              </a:rPr>
              <a:t>주택가격 안정에 따른 투자수요 확대 등이 복합적으로 적용</a:t>
            </a:r>
            <a:endParaRPr lang="en-US" altLang="ko-KR" sz="2000" dirty="0">
              <a:solidFill>
                <a:schemeClr val="tx1"/>
              </a:solidFill>
              <a:latin typeface="+mn-ea"/>
            </a:endParaRPr>
          </a:p>
        </p:txBody>
      </p:sp>
    </p:spTree>
    <p:extLst>
      <p:ext uri="{BB962C8B-B14F-4D97-AF65-F5344CB8AC3E}">
        <p14:creationId xmlns:p14="http://schemas.microsoft.com/office/powerpoint/2010/main" val="3976508878"/>
      </p:ext>
    </p:extLst>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04" y="339502"/>
            <a:ext cx="8529967" cy="4392488"/>
          </a:xfrm>
          <a:prstGeom prst="rect">
            <a:avLst/>
          </a:prstGeom>
        </p:spPr>
      </p:pic>
    </p:spTree>
    <p:extLst>
      <p:ext uri="{BB962C8B-B14F-4D97-AF65-F5344CB8AC3E}">
        <p14:creationId xmlns:p14="http://schemas.microsoft.com/office/powerpoint/2010/main" val="35551708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11510"/>
            <a:ext cx="8424936" cy="2062103"/>
          </a:xfrm>
          <a:prstGeom prst="rect">
            <a:avLst/>
          </a:prstGeom>
          <a:noFill/>
        </p:spPr>
        <p:txBody>
          <a:bodyPr wrap="square" rtlCol="0">
            <a:spAutoFit/>
          </a:bodyPr>
          <a:lstStyle/>
          <a:p>
            <a:r>
              <a:rPr lang="ko-KR" altLang="en-US" sz="2000" b="1" dirty="0">
                <a:solidFill>
                  <a:schemeClr val="tx1"/>
                </a:solidFill>
              </a:rPr>
              <a:t> </a:t>
            </a:r>
            <a:r>
              <a:rPr lang="en-US" altLang="ko-KR" sz="2000" b="1" dirty="0" smtClean="0">
                <a:solidFill>
                  <a:schemeClr val="accent1"/>
                </a:solidFill>
              </a:rPr>
              <a:t>*</a:t>
            </a:r>
            <a:r>
              <a:rPr lang="ko-KR" altLang="en-US" sz="2000" b="1" dirty="0" smtClean="0">
                <a:solidFill>
                  <a:schemeClr val="accent1"/>
                </a:solidFill>
              </a:rPr>
              <a:t>생활여건 </a:t>
            </a:r>
            <a:r>
              <a:rPr lang="ko-KR" altLang="en-US" sz="2000" b="1" dirty="0">
                <a:solidFill>
                  <a:schemeClr val="accent1"/>
                </a:solidFill>
              </a:rPr>
              <a:t>개선 등에 따른 외지인 수요 </a:t>
            </a:r>
            <a:r>
              <a:rPr lang="ko-KR" altLang="en-US" sz="2000" b="1" dirty="0" smtClean="0">
                <a:solidFill>
                  <a:schemeClr val="accent1"/>
                </a:solidFill>
              </a:rPr>
              <a:t>증가</a:t>
            </a:r>
            <a:endParaRPr lang="en-US" altLang="ko-KR" sz="2000" b="1" dirty="0" smtClean="0">
              <a:solidFill>
                <a:schemeClr val="accent1"/>
              </a:solidFill>
            </a:endParaRPr>
          </a:p>
          <a:p>
            <a:endParaRPr lang="en-US" altLang="ko-KR" sz="2000" b="1" dirty="0" smtClean="0">
              <a:solidFill>
                <a:schemeClr val="accent1"/>
              </a:solidFill>
            </a:endParaRPr>
          </a:p>
          <a:p>
            <a:r>
              <a:rPr lang="ko-KR" altLang="en-US" dirty="0" smtClean="0"/>
              <a:t>▶</a:t>
            </a:r>
            <a:r>
              <a:rPr lang="ko-KR" altLang="en-US" b="1" dirty="0" smtClean="0"/>
              <a:t> </a:t>
            </a:r>
            <a:r>
              <a:rPr lang="ko-KR" altLang="en-US" b="1" dirty="0" err="1"/>
              <a:t>부산지역내</a:t>
            </a:r>
            <a:r>
              <a:rPr lang="ko-KR" altLang="en-US" b="1" dirty="0"/>
              <a:t> 개발사업* 진척 등으로 생활인프라가 빠르게 개선되고 도시 브랜드가치도 높아짐에 따라 외지인의 부산지역 주택수요가 커지고 있는 것으로 판단</a:t>
            </a:r>
          </a:p>
          <a:p>
            <a:r>
              <a:rPr lang="ko-KR" altLang="en-US" sz="1600" b="1" dirty="0"/>
              <a:t>      * 부산항 </a:t>
            </a:r>
            <a:r>
              <a:rPr lang="ko-KR" altLang="en-US" sz="1600" b="1" dirty="0" err="1"/>
              <a:t>북항재개발</a:t>
            </a:r>
            <a:r>
              <a:rPr lang="en-US" altLang="ko-KR" sz="1600" b="1" dirty="0"/>
              <a:t>, </a:t>
            </a:r>
            <a:r>
              <a:rPr lang="ko-KR" altLang="en-US" sz="1600" b="1" dirty="0" err="1"/>
              <a:t>동부산관광단지</a:t>
            </a:r>
            <a:r>
              <a:rPr lang="en-US" altLang="ko-KR" sz="1600" b="1" dirty="0"/>
              <a:t>, </a:t>
            </a:r>
            <a:r>
              <a:rPr lang="ko-KR" altLang="en-US" sz="1600" b="1" dirty="0"/>
              <a:t>국제산업물류단지</a:t>
            </a:r>
            <a:r>
              <a:rPr lang="en-US" altLang="ko-KR" sz="1600" b="1" dirty="0"/>
              <a:t>, </a:t>
            </a:r>
            <a:r>
              <a:rPr lang="ko-KR" altLang="en-US" sz="1600" b="1" dirty="0"/>
              <a:t>부산혁신도시 </a:t>
            </a:r>
            <a:r>
              <a:rPr lang="ko-KR" altLang="en-US" sz="1600" b="1" dirty="0" smtClean="0"/>
              <a:t>등</a:t>
            </a:r>
            <a:endParaRPr lang="en-US" altLang="ko-KR" sz="1600" b="1" dirty="0"/>
          </a:p>
          <a:p>
            <a:r>
              <a:rPr lang="en-US" altLang="ko-KR" dirty="0"/>
              <a:t> </a:t>
            </a:r>
            <a:endParaRPr lang="ko-KR" altLang="en-US" dirty="0"/>
          </a:p>
        </p:txBody>
      </p:sp>
      <p:sp>
        <p:nvSpPr>
          <p:cNvPr id="4" name="TextBox 3"/>
          <p:cNvSpPr txBox="1"/>
          <p:nvPr/>
        </p:nvSpPr>
        <p:spPr>
          <a:xfrm>
            <a:off x="467544" y="2283718"/>
            <a:ext cx="8371523" cy="1200329"/>
          </a:xfrm>
          <a:prstGeom prst="rect">
            <a:avLst/>
          </a:prstGeom>
          <a:noFill/>
        </p:spPr>
        <p:txBody>
          <a:bodyPr wrap="square" rtlCol="0">
            <a:spAutoFit/>
          </a:bodyPr>
          <a:lstStyle/>
          <a:p>
            <a:r>
              <a:rPr lang="ko-KR" altLang="en-US" dirty="0"/>
              <a:t>▶</a:t>
            </a:r>
            <a:r>
              <a:rPr lang="ko-KR" altLang="en-US" b="1" dirty="0" smtClean="0"/>
              <a:t>인구대비 </a:t>
            </a:r>
            <a:r>
              <a:rPr lang="ko-KR" altLang="en-US" b="1" dirty="0"/>
              <a:t>대형백화점 면적</a:t>
            </a:r>
            <a:r>
              <a:rPr lang="en-US" altLang="ko-KR" b="1" dirty="0"/>
              <a:t>(2013</a:t>
            </a:r>
            <a:r>
              <a:rPr lang="ko-KR" altLang="en-US" b="1" dirty="0"/>
              <a:t>년</a:t>
            </a:r>
            <a:r>
              <a:rPr lang="en-US" altLang="ko-KR" b="1" dirty="0"/>
              <a:t>, 22,403m2/</a:t>
            </a:r>
            <a:r>
              <a:rPr lang="ko-KR" altLang="en-US" b="1" dirty="0" err="1"/>
              <a:t>십만명</a:t>
            </a:r>
            <a:r>
              <a:rPr lang="en-US" altLang="ko-KR" b="1" dirty="0"/>
              <a:t>)</a:t>
            </a:r>
            <a:r>
              <a:rPr lang="ko-KR" altLang="en-US" b="1" dirty="0"/>
              <a:t>이 빠르게 </a:t>
            </a:r>
            <a:r>
              <a:rPr lang="ko-KR" altLang="en-US" b="1" dirty="0" smtClean="0"/>
              <a:t>확대 </a:t>
            </a:r>
            <a:endParaRPr lang="ko-KR" altLang="en-US" b="1" dirty="0"/>
          </a:p>
          <a:p>
            <a:r>
              <a:rPr lang="ko-KR" altLang="en-US" b="1" dirty="0"/>
              <a:t>  </a:t>
            </a:r>
            <a:r>
              <a:rPr lang="ko-KR" altLang="en-US" b="1" dirty="0" smtClean="0"/>
              <a:t>* </a:t>
            </a:r>
            <a:r>
              <a:rPr lang="ko-KR" altLang="en-US" b="1" dirty="0" err="1"/>
              <a:t>롯데몰동부산점</a:t>
            </a:r>
            <a:r>
              <a:rPr lang="en-US" altLang="ko-KR" b="1" dirty="0"/>
              <a:t>(2014.12</a:t>
            </a:r>
            <a:r>
              <a:rPr lang="ko-KR" altLang="en-US" b="1" dirty="0"/>
              <a:t>월</a:t>
            </a:r>
            <a:r>
              <a:rPr lang="en-US" altLang="ko-KR" b="1" dirty="0"/>
              <a:t>), </a:t>
            </a:r>
            <a:r>
              <a:rPr lang="ko-KR" altLang="en-US" b="1" dirty="0" err="1"/>
              <a:t>신세계프리미엄아울렛</a:t>
            </a:r>
            <a:r>
              <a:rPr lang="en-US" altLang="ko-KR" b="1" dirty="0"/>
              <a:t>(2013.8</a:t>
            </a:r>
            <a:r>
              <a:rPr lang="ko-KR" altLang="en-US" b="1" dirty="0"/>
              <a:t>월</a:t>
            </a:r>
            <a:r>
              <a:rPr lang="en-US" altLang="ko-KR" b="1" dirty="0"/>
              <a:t>) </a:t>
            </a:r>
            <a:r>
              <a:rPr lang="ko-KR" altLang="en-US" b="1" dirty="0"/>
              <a:t>등 </a:t>
            </a:r>
            <a:r>
              <a:rPr lang="ko-KR" altLang="en-US" b="1" dirty="0" smtClean="0"/>
              <a:t>         </a:t>
            </a:r>
            <a:r>
              <a:rPr lang="ko-KR" altLang="en-US" b="1" dirty="0" err="1" smtClean="0"/>
              <a:t>아울렛도</a:t>
            </a:r>
            <a:r>
              <a:rPr lang="ko-KR" altLang="en-US" b="1" dirty="0" smtClean="0"/>
              <a:t> </a:t>
            </a:r>
            <a:r>
              <a:rPr lang="ko-KR" altLang="en-US" b="1" dirty="0"/>
              <a:t>증가</a:t>
            </a:r>
          </a:p>
          <a:p>
            <a:r>
              <a:rPr lang="ko-KR" altLang="en-US" dirty="0"/>
              <a:t> </a:t>
            </a:r>
          </a:p>
        </p:txBody>
      </p:sp>
      <p:sp>
        <p:nvSpPr>
          <p:cNvPr id="5" name="TextBox 4"/>
          <p:cNvSpPr txBox="1"/>
          <p:nvPr/>
        </p:nvSpPr>
        <p:spPr>
          <a:xfrm>
            <a:off x="467544" y="3291830"/>
            <a:ext cx="8064896" cy="646331"/>
          </a:xfrm>
          <a:prstGeom prst="rect">
            <a:avLst/>
          </a:prstGeom>
          <a:noFill/>
        </p:spPr>
        <p:txBody>
          <a:bodyPr wrap="square" rtlCol="0">
            <a:spAutoFit/>
          </a:bodyPr>
          <a:lstStyle/>
          <a:p>
            <a:r>
              <a:rPr lang="ko-KR" altLang="en-US" dirty="0" smtClean="0"/>
              <a:t>▶ </a:t>
            </a:r>
            <a:r>
              <a:rPr lang="ko-KR" altLang="en-US" b="1" dirty="0"/>
              <a:t>인구대비 대형호텔 수</a:t>
            </a:r>
            <a:r>
              <a:rPr lang="en-US" altLang="ko-KR" b="1" dirty="0"/>
              <a:t>(2013</a:t>
            </a:r>
            <a:r>
              <a:rPr lang="ko-KR" altLang="en-US" b="1" dirty="0"/>
              <a:t>년</a:t>
            </a:r>
            <a:r>
              <a:rPr lang="en-US" altLang="ko-KR" b="1" dirty="0"/>
              <a:t>, 1.2</a:t>
            </a:r>
            <a:r>
              <a:rPr lang="ko-KR" altLang="en-US" b="1" dirty="0"/>
              <a:t>개</a:t>
            </a:r>
            <a:r>
              <a:rPr lang="en-US" altLang="ko-KR" b="1" dirty="0"/>
              <a:t>/</a:t>
            </a:r>
            <a:r>
              <a:rPr lang="ko-KR" altLang="en-US" b="1" dirty="0" err="1"/>
              <a:t>십만명</a:t>
            </a:r>
            <a:r>
              <a:rPr lang="en-US" altLang="ko-KR" b="1" dirty="0"/>
              <a:t>)</a:t>
            </a:r>
            <a:r>
              <a:rPr lang="ko-KR" altLang="en-US" b="1" dirty="0"/>
              <a:t>나 면적</a:t>
            </a:r>
            <a:r>
              <a:rPr lang="en-US" altLang="ko-KR" b="1" dirty="0"/>
              <a:t>(2013</a:t>
            </a:r>
            <a:r>
              <a:rPr lang="ko-KR" altLang="en-US" b="1" dirty="0"/>
              <a:t>년</a:t>
            </a:r>
            <a:r>
              <a:rPr lang="en-US" altLang="ko-KR" b="1" dirty="0"/>
              <a:t>, 18,284m2/</a:t>
            </a:r>
            <a:r>
              <a:rPr lang="ko-KR" altLang="en-US" b="1" dirty="0"/>
              <a:t>십 </a:t>
            </a:r>
            <a:r>
              <a:rPr lang="ko-KR" altLang="en-US" b="1" dirty="0" err="1"/>
              <a:t>만명</a:t>
            </a:r>
            <a:r>
              <a:rPr lang="en-US" altLang="ko-KR" b="1" dirty="0"/>
              <a:t>)</a:t>
            </a:r>
            <a:r>
              <a:rPr lang="ko-KR" altLang="en-US" b="1" dirty="0"/>
              <a:t>은 서울을 제외한 주요도시 중 가장 높은 수준</a:t>
            </a:r>
          </a:p>
        </p:txBody>
      </p:sp>
    </p:spTree>
    <p:extLst>
      <p:ext uri="{BB962C8B-B14F-4D97-AF65-F5344CB8AC3E}">
        <p14:creationId xmlns:p14="http://schemas.microsoft.com/office/powerpoint/2010/main" val="1414852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137" y="267494"/>
            <a:ext cx="8784976" cy="369332"/>
          </a:xfrm>
          <a:prstGeom prst="rect">
            <a:avLst/>
          </a:prstGeom>
          <a:noFill/>
        </p:spPr>
        <p:txBody>
          <a:bodyPr wrap="square" rtlCol="0">
            <a:spAutoFit/>
          </a:bodyPr>
          <a:lstStyle/>
          <a:p>
            <a:r>
              <a:rPr lang="ko-KR" altLang="en-US" b="1" dirty="0">
                <a:latin typeface="+mj-ea"/>
                <a:ea typeface="+mj-ea"/>
              </a:rPr>
              <a:t>* 거주에 필요한 최저의 주택구조</a:t>
            </a:r>
            <a:r>
              <a:rPr lang="en-US" altLang="ko-KR" b="1" dirty="0">
                <a:latin typeface="+mj-ea"/>
                <a:ea typeface="+mj-ea"/>
              </a:rPr>
              <a:t>, </a:t>
            </a:r>
            <a:r>
              <a:rPr lang="ko-KR" altLang="en-US" b="1" dirty="0">
                <a:latin typeface="+mj-ea"/>
                <a:ea typeface="+mj-ea"/>
              </a:rPr>
              <a:t>성능 및 환경</a:t>
            </a:r>
            <a:r>
              <a:rPr lang="en-US" altLang="ko-KR" b="1" dirty="0">
                <a:latin typeface="+mj-ea"/>
                <a:ea typeface="+mj-ea"/>
              </a:rPr>
              <a:t>(</a:t>
            </a:r>
            <a:r>
              <a:rPr lang="ko-KR" altLang="en-US" b="1" dirty="0">
                <a:latin typeface="+mj-ea"/>
                <a:ea typeface="+mj-ea"/>
              </a:rPr>
              <a:t>면적</a:t>
            </a:r>
            <a:r>
              <a:rPr lang="en-US" altLang="ko-KR" b="1" dirty="0">
                <a:latin typeface="+mj-ea"/>
                <a:ea typeface="+mj-ea"/>
              </a:rPr>
              <a:t>, </a:t>
            </a:r>
            <a:r>
              <a:rPr lang="ko-KR" altLang="en-US" b="1" dirty="0">
                <a:latin typeface="+mj-ea"/>
                <a:ea typeface="+mj-ea"/>
              </a:rPr>
              <a:t>시설</a:t>
            </a:r>
            <a:r>
              <a:rPr lang="en-US" altLang="ko-KR" b="1" dirty="0">
                <a:latin typeface="+mj-ea"/>
                <a:ea typeface="+mj-ea"/>
              </a:rPr>
              <a:t>, </a:t>
            </a:r>
            <a:r>
              <a:rPr lang="ko-KR" altLang="en-US" b="1" dirty="0">
                <a:latin typeface="+mj-ea"/>
                <a:ea typeface="+mj-ea"/>
              </a:rPr>
              <a:t>침실</a:t>
            </a:r>
            <a:r>
              <a:rPr lang="en-US" altLang="ko-KR" b="1" dirty="0">
                <a:latin typeface="+mj-ea"/>
                <a:ea typeface="+mj-ea"/>
              </a:rPr>
              <a:t>)</a:t>
            </a:r>
            <a:r>
              <a:rPr lang="ko-KR" altLang="en-US" b="1" dirty="0">
                <a:latin typeface="+mj-ea"/>
                <a:ea typeface="+mj-ea"/>
              </a:rPr>
              <a:t>기준 조건</a:t>
            </a:r>
          </a:p>
        </p:txBody>
      </p:sp>
      <p:pic>
        <p:nvPicPr>
          <p:cNvPr id="5" name="그림 4"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45" y="564818"/>
            <a:ext cx="8568951" cy="4413098"/>
          </a:xfrm>
          <a:prstGeom prst="rect">
            <a:avLst/>
          </a:prstGeom>
        </p:spPr>
      </p:pic>
    </p:spTree>
    <p:extLst>
      <p:ext uri="{BB962C8B-B14F-4D97-AF65-F5344CB8AC3E}">
        <p14:creationId xmlns:p14="http://schemas.microsoft.com/office/powerpoint/2010/main" val="178238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9502"/>
            <a:ext cx="7848872" cy="4032448"/>
          </a:xfrm>
          <a:prstGeom prst="rect">
            <a:avLst/>
          </a:prstGeom>
        </p:spPr>
      </p:pic>
    </p:spTree>
    <p:extLst>
      <p:ext uri="{BB962C8B-B14F-4D97-AF65-F5344CB8AC3E}">
        <p14:creationId xmlns:p14="http://schemas.microsoft.com/office/powerpoint/2010/main" val="11548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5487"/>
            <a:ext cx="7560840" cy="4752528"/>
          </a:xfrm>
          <a:prstGeom prst="rect">
            <a:avLst/>
          </a:prstGeom>
        </p:spPr>
      </p:pic>
    </p:spTree>
    <p:extLst>
      <p:ext uri="{BB962C8B-B14F-4D97-AF65-F5344CB8AC3E}">
        <p14:creationId xmlns:p14="http://schemas.microsoft.com/office/powerpoint/2010/main" val="21805658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382270" y="160020"/>
            <a:ext cx="8486140" cy="859155"/>
          </a:xfrm>
          <a:prstGeom prst="rect">
            <a:avLst/>
          </a:prstGeom>
        </p:spPr>
        <p:txBody>
          <a:bodyPr vert="horz" wrap="square" lIns="91440" tIns="45720" rIns="91440" bIns="45720" anchor="ctr">
            <a:normAutofit/>
          </a:bodyPr>
          <a:lstStyle/>
          <a:p>
            <a:pPr marL="0" indent="0" algn="ctr" defTabSz="508000" eaLnBrk="0" fontAlgn="auto">
              <a:lnSpc>
                <a:spcPct val="100000"/>
              </a:lnSpc>
              <a:spcBef>
                <a:spcPts val="0"/>
              </a:spcBef>
              <a:spcAft>
                <a:spcPts val="0"/>
              </a:spcAft>
              <a:buFontTx/>
              <a:buNone/>
            </a:pPr>
            <a:r>
              <a:rPr lang="en-US" altLang="ko-KR" sz="4800" b="1" dirty="0" smtClean="0">
                <a:solidFill>
                  <a:schemeClr val="tx1"/>
                </a:solidFill>
                <a:latin typeface="맑은 고딕" charset="0"/>
                <a:ea typeface="맑은 고딕" charset="0"/>
              </a:rPr>
              <a:t> 목         차</a:t>
            </a:r>
            <a:r>
              <a:rPr lang="en-US" altLang="ko-KR" sz="4400" b="1" dirty="0" smtClean="0">
                <a:solidFill>
                  <a:schemeClr val="tx1"/>
                </a:solidFill>
                <a:latin typeface="맑은 고딕" charset="0"/>
                <a:ea typeface="맑은 고딕" charset="0"/>
              </a:rPr>
              <a:t> </a:t>
            </a:r>
            <a:endParaRPr lang="ko-KR" altLang="en-US" sz="4400" b="1" dirty="0" smtClean="0">
              <a:solidFill>
                <a:schemeClr val="tx1"/>
              </a:solidFill>
              <a:latin typeface="맑은 고딕" charset="0"/>
              <a:ea typeface="맑은 고딕" charset="0"/>
            </a:endParaRPr>
          </a:p>
        </p:txBody>
      </p:sp>
      <p:sp>
        <p:nvSpPr>
          <p:cNvPr id="3" name="내용 개체 틀 3"/>
          <p:cNvSpPr txBox="1">
            <a:spLocks noGrp="1" noChangeArrowheads="1"/>
          </p:cNvSpPr>
          <p:nvPr>
            <p:ph idx="1"/>
          </p:nvPr>
        </p:nvSpPr>
        <p:spPr>
          <a:xfrm>
            <a:off x="398145" y="889000"/>
            <a:ext cx="8712200" cy="4100195"/>
          </a:xfrm>
          <a:prstGeom prst="rect">
            <a:avLst/>
          </a:prstGeom>
        </p:spPr>
        <p:txBody>
          <a:bodyPr vert="horz" wrap="square" lIns="91440" tIns="45720" rIns="91440" bIns="45720" anchor="t">
            <a:normAutofit/>
          </a:bodyPr>
          <a:lstStyle/>
          <a:p>
            <a:pPr marL="228600" indent="-228600" defTabSz="508000" eaLnBrk="0">
              <a:lnSpc>
                <a:spcPct val="90000"/>
              </a:lnSpc>
              <a:spcBef>
                <a:spcPts val="0"/>
              </a:spcBef>
              <a:buClr>
                <a:srgbClr val="000000"/>
              </a:buClr>
            </a:pPr>
            <a:endParaRPr lang="en-US" altLang="ko-KR" dirty="0" smtClean="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r>
              <a:rPr lang="ko-KR" altLang="en-US" sz="2400" dirty="0" smtClean="0">
                <a:solidFill>
                  <a:schemeClr val="tx1"/>
                </a:solidFill>
                <a:latin typeface="맑은 고딕" charset="0"/>
                <a:ea typeface="맑은 고딕" charset="0"/>
              </a:rPr>
              <a:t>최근 </a:t>
            </a:r>
            <a:r>
              <a:rPr lang="ko-KR" altLang="en-US" sz="2400" dirty="0">
                <a:solidFill>
                  <a:schemeClr val="tx1"/>
                </a:solidFill>
                <a:latin typeface="맑은 고딕" charset="0"/>
                <a:ea typeface="맑은 고딕" charset="0"/>
              </a:rPr>
              <a:t>부산지역 주택시장 동향 </a:t>
            </a:r>
            <a:endParaRPr lang="en-US" altLang="ko-KR" sz="2400" dirty="0" smtClean="0">
              <a:solidFill>
                <a:schemeClr val="tx1"/>
              </a:solidFill>
              <a:latin typeface="맑은 고딕" charset="0"/>
              <a:ea typeface="맑은 고딕" charset="0"/>
            </a:endParaRPr>
          </a:p>
          <a:p>
            <a:pPr marL="0" indent="0" defTabSz="508000" eaLnBrk="0">
              <a:lnSpc>
                <a:spcPct val="90000"/>
              </a:lnSpc>
              <a:spcBef>
                <a:spcPts val="0"/>
              </a:spcBef>
              <a:buClr>
                <a:srgbClr val="000000"/>
              </a:buClr>
              <a:buNone/>
            </a:pPr>
            <a:endParaRPr lang="en-US" altLang="ko-KR" sz="2400" dirty="0" smtClean="0">
              <a:solidFill>
                <a:schemeClr val="tx1"/>
              </a:solidFill>
              <a:latin typeface="맑은 고딕" charset="0"/>
              <a:ea typeface="맑은 고딕" charset="0"/>
            </a:endParaRPr>
          </a:p>
          <a:p>
            <a:pPr marL="0" indent="0" defTabSz="508000" eaLnBrk="0">
              <a:lnSpc>
                <a:spcPct val="90000"/>
              </a:lnSpc>
              <a:spcBef>
                <a:spcPts val="0"/>
              </a:spcBef>
              <a:buClr>
                <a:srgbClr val="000000"/>
              </a:buClr>
              <a:buNone/>
            </a:pPr>
            <a:endParaRPr lang="en-US" altLang="ko-KR" sz="2400" dirty="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r>
              <a:rPr lang="ko-KR" altLang="en-US" sz="2400" dirty="0" smtClean="0">
                <a:solidFill>
                  <a:schemeClr val="tx1"/>
                </a:solidFill>
                <a:latin typeface="맑은 고딕" charset="0"/>
                <a:ea typeface="맑은 고딕" charset="0"/>
              </a:rPr>
              <a:t>부산지역 </a:t>
            </a:r>
            <a:r>
              <a:rPr lang="ko-KR" altLang="en-US" sz="2400" dirty="0">
                <a:solidFill>
                  <a:schemeClr val="tx1"/>
                </a:solidFill>
                <a:latin typeface="맑은 고딕" charset="0"/>
                <a:ea typeface="맑은 고딕" charset="0"/>
              </a:rPr>
              <a:t>주택시장의 </a:t>
            </a:r>
            <a:r>
              <a:rPr lang="ko-KR" altLang="en-US" sz="2400" dirty="0" smtClean="0">
                <a:solidFill>
                  <a:schemeClr val="tx1"/>
                </a:solidFill>
                <a:latin typeface="맑은 고딕" charset="0"/>
                <a:ea typeface="맑은 고딕" charset="0"/>
              </a:rPr>
              <a:t>특징</a:t>
            </a:r>
            <a:endParaRPr lang="en-US" altLang="ko-KR" sz="2400" dirty="0" smtClean="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endParaRPr lang="en-US" altLang="ko-KR" sz="2400" dirty="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endParaRPr lang="en-US" altLang="ko-KR" sz="2400" dirty="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r>
              <a:rPr lang="ko-KR" altLang="en-US" sz="2400" dirty="0" smtClean="0">
                <a:solidFill>
                  <a:schemeClr val="tx1"/>
                </a:solidFill>
                <a:latin typeface="맑은 고딕" charset="0"/>
                <a:ea typeface="맑은 고딕" charset="0"/>
              </a:rPr>
              <a:t>부산지역 </a:t>
            </a:r>
            <a:r>
              <a:rPr lang="ko-KR" altLang="en-US" sz="2400" dirty="0">
                <a:solidFill>
                  <a:schemeClr val="tx1"/>
                </a:solidFill>
                <a:latin typeface="맑은 고딕" charset="0"/>
                <a:ea typeface="맑은 고딕" charset="0"/>
              </a:rPr>
              <a:t>주택시장의 호황 </a:t>
            </a:r>
            <a:r>
              <a:rPr lang="ko-KR" altLang="en-US" sz="2400" dirty="0" smtClean="0">
                <a:solidFill>
                  <a:schemeClr val="tx1"/>
                </a:solidFill>
                <a:latin typeface="맑은 고딕" charset="0"/>
                <a:ea typeface="맑은 고딕" charset="0"/>
              </a:rPr>
              <a:t>배경</a:t>
            </a:r>
            <a:endParaRPr lang="en-US" altLang="ko-KR" sz="2400" dirty="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endParaRPr lang="en-US" altLang="ko-KR" sz="2400" dirty="0" smtClean="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endParaRPr lang="en-US" altLang="ko-KR" sz="2400" dirty="0">
              <a:solidFill>
                <a:schemeClr val="tx1"/>
              </a:solidFill>
              <a:latin typeface="맑은 고딕" charset="0"/>
              <a:ea typeface="맑은 고딕" charset="0"/>
            </a:endParaRPr>
          </a:p>
          <a:p>
            <a:pPr marL="228600" indent="-228600" defTabSz="508000" eaLnBrk="0">
              <a:lnSpc>
                <a:spcPct val="90000"/>
              </a:lnSpc>
              <a:spcBef>
                <a:spcPts val="0"/>
              </a:spcBef>
              <a:buClr>
                <a:srgbClr val="000000"/>
              </a:buClr>
            </a:pPr>
            <a:r>
              <a:rPr lang="ko-KR" altLang="en-US" sz="2400" dirty="0" err="1" smtClean="0">
                <a:solidFill>
                  <a:schemeClr val="tx1"/>
                </a:solidFill>
                <a:latin typeface="맑은 고딕" charset="0"/>
                <a:ea typeface="맑은 고딕" charset="0"/>
              </a:rPr>
              <a:t>향후전망</a:t>
            </a:r>
            <a:endParaRPr lang="ko-KR" altLang="en-US" sz="2400" dirty="0" smtClean="0">
              <a:solidFill>
                <a:schemeClr val="tx1"/>
              </a:solidFill>
              <a:latin typeface="맑은 고딕" charset="0"/>
              <a:ea typeface="맑은 고딕"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1" dirty="0">
                <a:latin typeface="+mj-ea"/>
                <a:ea typeface="+mj-ea"/>
              </a:rPr>
              <a:t>Ⅳ. </a:t>
            </a:r>
            <a:r>
              <a:rPr lang="ko-KR" altLang="en-US" sz="3600" b="1" dirty="0" err="1" smtClean="0">
                <a:latin typeface="+mj-ea"/>
                <a:ea typeface="+mj-ea"/>
              </a:rPr>
              <a:t>향후전망</a:t>
            </a:r>
            <a:endParaRPr lang="ko-KR" altLang="en-US" sz="3600" b="1" dirty="0">
              <a:latin typeface="+mj-ea"/>
              <a:ea typeface="+mj-ea"/>
            </a:endParaRPr>
          </a:p>
        </p:txBody>
      </p:sp>
      <p:sp>
        <p:nvSpPr>
          <p:cNvPr id="3" name="TextBox 2"/>
          <p:cNvSpPr txBox="1"/>
          <p:nvPr/>
        </p:nvSpPr>
        <p:spPr>
          <a:xfrm>
            <a:off x="251520" y="1064260"/>
            <a:ext cx="8568952" cy="3139321"/>
          </a:xfrm>
          <a:prstGeom prst="rect">
            <a:avLst/>
          </a:prstGeom>
          <a:noFill/>
        </p:spPr>
        <p:txBody>
          <a:bodyPr wrap="square" rtlCol="0">
            <a:spAutoFit/>
          </a:bodyPr>
          <a:lstStyle/>
          <a:p>
            <a:r>
              <a:rPr lang="ko-KR" altLang="en-US" dirty="0">
                <a:latin typeface="+mn-lt"/>
                <a:ea typeface="+mn-ea"/>
              </a:rPr>
              <a:t>□ 부산지역 주택시장은 지난해에 이어 금년에도 분양시장을 중심으로 열기를 이어가는 </a:t>
            </a:r>
            <a:r>
              <a:rPr lang="ko-KR" altLang="en-US" dirty="0" smtClean="0">
                <a:latin typeface="+mn-lt"/>
                <a:ea typeface="+mn-ea"/>
              </a:rPr>
              <a:t>모습</a:t>
            </a:r>
            <a:endParaRPr lang="en-US" altLang="ko-KR" dirty="0" smtClean="0">
              <a:latin typeface="+mn-lt"/>
              <a:ea typeface="+mn-ea"/>
            </a:endParaRPr>
          </a:p>
          <a:p>
            <a:endParaRPr lang="en-US" altLang="ko-KR" dirty="0" smtClean="0">
              <a:latin typeface="+mn-lt"/>
              <a:ea typeface="+mn-ea"/>
            </a:endParaRPr>
          </a:p>
          <a:p>
            <a:r>
              <a:rPr lang="ko-KR" altLang="en-US" dirty="0">
                <a:latin typeface="+mn-lt"/>
                <a:ea typeface="+mn-ea"/>
              </a:rPr>
              <a:t>□ 향후 부산지역 주택시장은 </a:t>
            </a:r>
            <a:r>
              <a:rPr lang="ko-KR" altLang="en-US" dirty="0" err="1">
                <a:latin typeface="+mn-lt"/>
                <a:ea typeface="+mn-ea"/>
              </a:rPr>
              <a:t>지역내</a:t>
            </a:r>
            <a:r>
              <a:rPr lang="ko-KR" altLang="en-US" dirty="0">
                <a:latin typeface="+mn-lt"/>
                <a:ea typeface="+mn-ea"/>
              </a:rPr>
              <a:t> 각종 개발사업과 주택재개발 등이 지속되고 저금리 등 우호적인 주택매입 환경이 이어지면서 당분간 호 조세가 이어질 </a:t>
            </a:r>
            <a:r>
              <a:rPr lang="ko-KR" altLang="en-US" dirty="0" smtClean="0">
                <a:latin typeface="+mn-lt"/>
                <a:ea typeface="+mn-ea"/>
              </a:rPr>
              <a:t>전망</a:t>
            </a:r>
            <a:endParaRPr lang="en-US" altLang="ko-KR" dirty="0" smtClean="0">
              <a:latin typeface="+mn-lt"/>
              <a:ea typeface="+mn-ea"/>
            </a:endParaRPr>
          </a:p>
          <a:p>
            <a:endParaRPr lang="en-US" altLang="ko-KR" dirty="0" smtClean="0">
              <a:latin typeface="+mn-lt"/>
              <a:ea typeface="+mn-ea"/>
            </a:endParaRPr>
          </a:p>
          <a:p>
            <a:r>
              <a:rPr lang="ko-KR" altLang="en-US" dirty="0">
                <a:latin typeface="+mn-lt"/>
                <a:ea typeface="+mn-ea"/>
              </a:rPr>
              <a:t>□ 그러나 최근의 대규모 </a:t>
            </a:r>
            <a:r>
              <a:rPr lang="ko-KR" altLang="en-US" dirty="0" err="1">
                <a:latin typeface="+mn-lt"/>
                <a:ea typeface="+mn-ea"/>
              </a:rPr>
              <a:t>분양계약분이</a:t>
            </a:r>
            <a:r>
              <a:rPr lang="ko-KR" altLang="en-US" dirty="0">
                <a:latin typeface="+mn-lt"/>
                <a:ea typeface="+mn-ea"/>
              </a:rPr>
              <a:t> </a:t>
            </a:r>
            <a:r>
              <a:rPr lang="ko-KR" altLang="en-US" dirty="0" err="1">
                <a:latin typeface="+mn-lt"/>
                <a:ea typeface="+mn-ea"/>
              </a:rPr>
              <a:t>실공급으로</a:t>
            </a:r>
            <a:r>
              <a:rPr lang="ko-KR" altLang="en-US" dirty="0">
                <a:latin typeface="+mn-lt"/>
                <a:ea typeface="+mn-ea"/>
              </a:rPr>
              <a:t> 이어지는 시점이 도래할 경우 주택시장 호조세가 제약을 받을 것으로 </a:t>
            </a:r>
            <a:r>
              <a:rPr lang="ko-KR" altLang="en-US" dirty="0" smtClean="0">
                <a:latin typeface="+mn-lt"/>
                <a:ea typeface="+mn-ea"/>
              </a:rPr>
              <a:t>예상</a:t>
            </a:r>
            <a:endParaRPr lang="en-US" altLang="ko-KR" dirty="0" smtClean="0">
              <a:latin typeface="+mn-lt"/>
              <a:ea typeface="+mn-ea"/>
            </a:endParaRPr>
          </a:p>
          <a:p>
            <a:endParaRPr lang="en-US" altLang="ko-KR" dirty="0" smtClean="0">
              <a:latin typeface="+mn-lt"/>
              <a:ea typeface="+mn-ea"/>
            </a:endParaRPr>
          </a:p>
          <a:p>
            <a:r>
              <a:rPr lang="ko-KR" altLang="en-US" dirty="0">
                <a:latin typeface="+mn-lt"/>
                <a:ea typeface="+mn-ea"/>
              </a:rPr>
              <a:t>□ 한편 최근 분양시장의 높은 청약열기는 실수요 뿐만 아니라 투자목적 수요도 크게 가세한 만큼 시장의 </a:t>
            </a:r>
            <a:r>
              <a:rPr lang="ko-KR" altLang="en-US" dirty="0" err="1">
                <a:latin typeface="+mn-lt"/>
                <a:ea typeface="+mn-ea"/>
              </a:rPr>
              <a:t>급변동</a:t>
            </a:r>
            <a:r>
              <a:rPr lang="ko-KR" altLang="en-US" dirty="0">
                <a:latin typeface="+mn-lt"/>
                <a:ea typeface="+mn-ea"/>
              </a:rPr>
              <a:t> 가능성에 대비할 필요</a:t>
            </a:r>
            <a:endParaRPr lang="en-US" altLang="ko-KR" dirty="0">
              <a:latin typeface="+mn-lt"/>
              <a:ea typeface="+mn-ea"/>
            </a:endParaRPr>
          </a:p>
        </p:txBody>
      </p:sp>
    </p:spTree>
    <p:extLst>
      <p:ext uri="{BB962C8B-B14F-4D97-AF65-F5344CB8AC3E}">
        <p14:creationId xmlns:p14="http://schemas.microsoft.com/office/powerpoint/2010/main" val="3051562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noChangeArrowheads="1"/>
          </p:cNvSpPr>
          <p:nvPr>
            <p:ph type="title"/>
          </p:nvPr>
        </p:nvSpPr>
        <p:spPr>
          <a:xfrm>
            <a:off x="-635" y="-12065"/>
            <a:ext cx="9123045" cy="514858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2000" dirty="0" smtClean="0">
                <a:solidFill>
                  <a:schemeClr val="tx1"/>
                </a:solidFill>
                <a:latin typeface="맑은 고딕" charset="0"/>
                <a:ea typeface="맑은 고딕" charset="0"/>
              </a:rPr>
              <a:t>총선 후 부동산 시장 )  대출 규제에 과잉 공급.....</a:t>
            </a:r>
            <a:br>
              <a:rPr lang="en-US" altLang="ko-KR" sz="2000" dirty="0" smtClean="0">
                <a:solidFill>
                  <a:schemeClr val="tx1"/>
                </a:solidFill>
                <a:latin typeface="맑은 고딕" charset="0"/>
                <a:ea typeface="맑은 고딕" charset="0"/>
              </a:rPr>
            </a:br>
            <a:r>
              <a:rPr lang="en-US" altLang="ko-KR" sz="2000" dirty="0" smtClean="0">
                <a:solidFill>
                  <a:schemeClr val="tx1"/>
                </a:solidFill>
                <a:latin typeface="맑은 고딕" charset="0"/>
                <a:ea typeface="맑은 고딕" charset="0"/>
              </a:rPr>
              <a:t>                             </a:t>
            </a:r>
            <a:r>
              <a:rPr lang="en-US" altLang="ko-KR" sz="2000" dirty="0" smtClean="0">
                <a:solidFill>
                  <a:srgbClr val="FC4700"/>
                </a:solidFill>
                <a:latin typeface="맑은 고딕" charset="0"/>
                <a:ea typeface="맑은 고딕" charset="0"/>
              </a:rPr>
              <a:t>   지방 양극화 심화</a:t>
            </a:r>
            <a:r>
              <a:rPr lang="en-US" altLang="ko-KR" sz="2000" dirty="0" smtClean="0">
                <a:solidFill>
                  <a:schemeClr val="tx1"/>
                </a:solidFill>
                <a:latin typeface="맑은 고딕" charset="0"/>
                <a:ea typeface="맑은 고딕" charset="0"/>
              </a:rPr>
              <a:t> 될 듯</a:t>
            </a:r>
            <a:br>
              <a:rPr lang="en-US" altLang="ko-KR" sz="2000" dirty="0" smtClean="0">
                <a:solidFill>
                  <a:schemeClr val="tx1"/>
                </a:solidFill>
                <a:latin typeface="맑은 고딕" charset="0"/>
                <a:ea typeface="맑은 고딕" charset="0"/>
              </a:rPr>
            </a:br>
            <a:r>
              <a:rPr lang="en-US" altLang="ko-KR" sz="1400" dirty="0" smtClean="0">
                <a:solidFill>
                  <a:schemeClr val="tx1"/>
                </a:solidFill>
                <a:latin typeface="맑은 고딕" charset="0"/>
                <a:ea typeface="맑은 고딕" charset="0"/>
              </a:rPr>
              <a:t>                                     뉴스토마토 /  최승근/  입력 2016.04.19  08:06</a:t>
            </a:r>
            <a:br>
              <a:rPr lang="en-US" altLang="ko-KR" sz="1400" dirty="0" smtClean="0">
                <a:solidFill>
                  <a:schemeClr val="tx1"/>
                </a:solidFill>
                <a:latin typeface="맑은 고딕" charset="0"/>
                <a:ea typeface="맑은 고딕" charset="0"/>
              </a:rPr>
            </a:br>
            <a:r>
              <a:rPr lang="en-US" altLang="ko-KR" sz="1000" dirty="0" smtClean="0">
                <a:latin typeface="맑은 고딕" charset="0"/>
                <a:ea typeface="맑은 고딕" charset="0"/>
              </a:rPr>
              <a:t/>
            </a:r>
            <a:br>
              <a:rPr lang="en-US" altLang="ko-KR" sz="1000" dirty="0" smtClean="0">
                <a:latin typeface="맑은 고딕" charset="0"/>
                <a:ea typeface="맑은 고딕" charset="0"/>
              </a:rPr>
            </a:br>
            <a:r>
              <a:rPr lang="en-US" altLang="ko-KR" sz="1000" dirty="0" smtClean="0">
                <a:latin typeface="맑은 고딕" charset="0"/>
                <a:ea typeface="맑은 고딕" charset="0"/>
              </a:rPr>
              <a:t/>
            </a:r>
            <a:br>
              <a:rPr lang="en-US" altLang="ko-KR" sz="1000" dirty="0" smtClean="0">
                <a:latin typeface="맑은 고딕" charset="0"/>
                <a:ea typeface="맑은 고딕" charset="0"/>
              </a:rPr>
            </a:br>
            <a:r>
              <a:rPr lang="en-US" altLang="ko-KR" sz="1400" dirty="0" smtClean="0">
                <a:solidFill>
                  <a:schemeClr val="tx1"/>
                </a:solidFill>
                <a:latin typeface="맑은 고딕" charset="0"/>
                <a:ea typeface="맑은 고딕" charset="0"/>
              </a:rPr>
              <a:t>내달 가계대출 규제가</a:t>
            </a:r>
            <a:r>
              <a:rPr lang="en-US" altLang="ko-KR" sz="1400" dirty="0" smtClean="0">
                <a:solidFill>
                  <a:srgbClr val="FC4700"/>
                </a:solidFill>
                <a:latin typeface="맑은 고딕" charset="0"/>
                <a:ea typeface="맑은 고딕" charset="0"/>
              </a:rPr>
              <a:t> 지방으로 확대 시행되면 지방 주택시장의 양극화 현상이 더욱 </a:t>
            </a:r>
            <a:r>
              <a:rPr lang="en-US" altLang="ko-KR" sz="1400" dirty="0" err="1" smtClean="0">
                <a:solidFill>
                  <a:srgbClr val="FC4700"/>
                </a:solidFill>
                <a:latin typeface="맑은 고딕" charset="0"/>
                <a:ea typeface="맑은 고딕" charset="0"/>
              </a:rPr>
              <a:t>심화</a:t>
            </a:r>
            <a:r>
              <a:rPr lang="en-US" altLang="ko-KR" sz="1400" dirty="0" smtClean="0">
                <a:solidFill>
                  <a:srgbClr val="FC4700"/>
                </a:solidFill>
                <a:latin typeface="맑은 고딕" charset="0"/>
                <a:ea typeface="맑은 고딕" charset="0"/>
              </a:rPr>
              <a:t> </a:t>
            </a:r>
            <a:r>
              <a:rPr lang="en-US" altLang="ko-KR" sz="1400" dirty="0" err="1" smtClean="0">
                <a:solidFill>
                  <a:srgbClr val="FC4700"/>
                </a:solidFill>
                <a:latin typeface="맑은 고딕" charset="0"/>
                <a:ea typeface="맑은 고딕" charset="0"/>
              </a:rPr>
              <a:t>될</a:t>
            </a:r>
            <a:r>
              <a:rPr lang="en-US" altLang="ko-KR" sz="1400" dirty="0" err="1" smtClean="0">
                <a:solidFill>
                  <a:schemeClr val="tx1"/>
                </a:solidFill>
                <a:latin typeface="맑은 고딕" charset="0"/>
                <a:ea typeface="맑은 고딕" charset="0"/>
              </a:rPr>
              <a:t>것이란</a:t>
            </a:r>
            <a:r>
              <a:rPr lang="en-US" altLang="ko-KR" sz="1400" dirty="0" smtClean="0">
                <a:solidFill>
                  <a:schemeClr val="tx1"/>
                </a:solidFill>
                <a:latin typeface="맑은 고딕" charset="0"/>
                <a:ea typeface="맑은 고딕" charset="0"/>
              </a:rPr>
              <a:t/>
            </a:r>
            <a:br>
              <a:rPr lang="en-US" altLang="ko-KR" sz="1400" dirty="0" smtClean="0">
                <a:solidFill>
                  <a:schemeClr val="tx1"/>
                </a:solidFill>
                <a:latin typeface="맑은 고딕" charset="0"/>
                <a:ea typeface="맑은 고딕" charset="0"/>
              </a:rPr>
            </a:br>
            <a:r>
              <a:rPr lang="en-US" altLang="ko-KR" sz="1400" dirty="0" smtClean="0">
                <a:solidFill>
                  <a:schemeClr val="tx1"/>
                </a:solidFill>
                <a:latin typeface="맑은 고딕" charset="0"/>
                <a:ea typeface="맑은 고딕" charset="0"/>
              </a:rPr>
              <a:t> 전망이 나오고 있다.  </a:t>
            </a:r>
            <a:br>
              <a:rPr lang="en-US" altLang="ko-KR" sz="1400" dirty="0" smtClean="0">
                <a:solidFill>
                  <a:schemeClr val="tx1"/>
                </a:solidFill>
                <a:latin typeface="맑은 고딕" charset="0"/>
                <a:ea typeface="맑은 고딕" charset="0"/>
              </a:rPr>
            </a:br>
            <a:r>
              <a:rPr lang="en-US" altLang="ko-KR" sz="1400" dirty="0" err="1" smtClean="0">
                <a:solidFill>
                  <a:schemeClr val="tx1"/>
                </a:solidFill>
                <a:latin typeface="맑은 고딕" charset="0"/>
                <a:ea typeface="맑은 고딕" charset="0"/>
              </a:rPr>
              <a:t>가계대출</a:t>
            </a:r>
            <a:r>
              <a:rPr lang="en-US" altLang="ko-KR" sz="1400" dirty="0" smtClean="0">
                <a:solidFill>
                  <a:schemeClr val="tx1"/>
                </a:solidFill>
                <a:latin typeface="맑은 고딕" charset="0"/>
                <a:ea typeface="맑은 고딕" charset="0"/>
              </a:rPr>
              <a:t> 규제로 분양시장이 위축된 가운데 건설사들이 </a:t>
            </a:r>
            <a:r>
              <a:rPr lang="en-US" altLang="ko-KR" sz="1400" u="sng" dirty="0" smtClean="0">
                <a:solidFill>
                  <a:srgbClr val="FC4700"/>
                </a:solidFill>
                <a:latin typeface="맑은 고딕" charset="0"/>
                <a:ea typeface="맑은 고딕" charset="0"/>
              </a:rPr>
              <a:t>총선이후 일제히 공급</a:t>
            </a:r>
            <a:r>
              <a:rPr lang="en-US" altLang="ko-KR" sz="1400" dirty="0" smtClean="0">
                <a:solidFill>
                  <a:schemeClr val="tx1"/>
                </a:solidFill>
                <a:latin typeface="맑은 고딕" charset="0"/>
                <a:ea typeface="맑은 고딕" charset="0"/>
              </a:rPr>
              <a:t>에 </a:t>
            </a:r>
            <a:r>
              <a:rPr lang="en-US" altLang="ko-KR" sz="1400" dirty="0" err="1" smtClean="0">
                <a:solidFill>
                  <a:schemeClr val="tx1"/>
                </a:solidFill>
                <a:latin typeface="맑은 고딕" charset="0"/>
                <a:ea typeface="맑은 고딕" charset="0"/>
              </a:rPr>
              <a:t>나서면서</a:t>
            </a:r>
            <a:r>
              <a:rPr lang="en-US" altLang="ko-KR" sz="1400" dirty="0" smtClean="0">
                <a:solidFill>
                  <a:schemeClr val="tx1"/>
                </a:solidFill>
                <a:latin typeface="맑은 고딕" charset="0"/>
                <a:ea typeface="맑은 고딕" charset="0"/>
              </a:rPr>
              <a:t> </a:t>
            </a:r>
            <a:br>
              <a:rPr lang="en-US" altLang="ko-KR" sz="1400" dirty="0" smtClean="0">
                <a:solidFill>
                  <a:schemeClr val="tx1"/>
                </a:solidFill>
                <a:latin typeface="맑은 고딕" charset="0"/>
                <a:ea typeface="맑은 고딕" charset="0"/>
              </a:rPr>
            </a:br>
            <a:r>
              <a:rPr lang="en-US" altLang="ko-KR" sz="1400" dirty="0" err="1" smtClean="0">
                <a:solidFill>
                  <a:schemeClr val="tx1"/>
                </a:solidFill>
                <a:latin typeface="맑은 고딕" charset="0"/>
                <a:ea typeface="맑은 고딕" charset="0"/>
              </a:rPr>
              <a:t>지역별</a:t>
            </a:r>
            <a:r>
              <a:rPr lang="en-US" altLang="ko-KR" sz="1400" dirty="0" smtClean="0">
                <a:solidFill>
                  <a:schemeClr val="tx1"/>
                </a:solidFill>
                <a:latin typeface="맑은 고딕" charset="0"/>
                <a:ea typeface="맑은 고딕" charset="0"/>
              </a:rPr>
              <a:t> 공급정도에 따라 시장 분위기가 판이하게 갈릴 것이란 설명이다. </a:t>
            </a:r>
            <a:br>
              <a:rPr lang="en-US" altLang="ko-KR" sz="1400" dirty="0" smtClean="0">
                <a:solidFill>
                  <a:schemeClr val="tx1"/>
                </a:solidFill>
                <a:latin typeface="맑은 고딕" charset="0"/>
                <a:ea typeface="맑은 고딕" charset="0"/>
              </a:rPr>
            </a:br>
            <a:r>
              <a:rPr lang="en-US" altLang="ko-KR" sz="1400" dirty="0" smtClean="0">
                <a:solidFill>
                  <a:schemeClr val="tx1"/>
                </a:solidFill>
                <a:latin typeface="맑은 고딕" charset="0"/>
                <a:ea typeface="맑은 고딕" charset="0"/>
              </a:rPr>
              <a:t> 지난해 가장 높은 매매가 상승률을 보인 </a:t>
            </a:r>
            <a:r>
              <a:rPr lang="en-US" altLang="ko-KR" sz="1400" dirty="0" smtClean="0">
                <a:solidFill>
                  <a:srgbClr val="FC4700"/>
                </a:solidFill>
                <a:latin typeface="맑은 고딕" charset="0"/>
                <a:ea typeface="맑은 고딕" charset="0"/>
              </a:rPr>
              <a:t>대구는 올 초부터 하락세를 보이고 있는 </a:t>
            </a:r>
            <a:r>
              <a:rPr lang="en-US" altLang="ko-KR" sz="1400" dirty="0" err="1" smtClean="0">
                <a:solidFill>
                  <a:srgbClr val="FC4700"/>
                </a:solidFill>
                <a:latin typeface="맑은 고딕" charset="0"/>
                <a:ea typeface="맑은 고딕" charset="0"/>
              </a:rPr>
              <a:t>반면</a:t>
            </a:r>
            <a:r>
              <a:rPr lang="en-US" altLang="ko-KR" sz="1400" dirty="0" smtClean="0">
                <a:solidFill>
                  <a:srgbClr val="FC4700"/>
                </a:solidFill>
                <a:latin typeface="맑은 고딕" charset="0"/>
                <a:ea typeface="맑은 고딕" charset="0"/>
              </a:rPr>
              <a:t> </a:t>
            </a:r>
            <a:br>
              <a:rPr lang="en-US" altLang="ko-KR" sz="1400" dirty="0" smtClean="0">
                <a:solidFill>
                  <a:srgbClr val="FC4700"/>
                </a:solidFill>
                <a:latin typeface="맑은 고딕" charset="0"/>
                <a:ea typeface="맑은 고딕" charset="0"/>
              </a:rPr>
            </a:br>
            <a:r>
              <a:rPr lang="en-US" altLang="ko-KR" sz="1400" dirty="0" err="1" smtClean="0">
                <a:solidFill>
                  <a:srgbClr val="FC4700"/>
                </a:solidFill>
                <a:latin typeface="맑은 고딕" charset="0"/>
                <a:ea typeface="맑은 고딕" charset="0"/>
              </a:rPr>
              <a:t>부산</a:t>
            </a:r>
            <a:r>
              <a:rPr lang="en-US" altLang="ko-KR" sz="1400" dirty="0" smtClean="0">
                <a:solidFill>
                  <a:srgbClr val="FC4700"/>
                </a:solidFill>
                <a:latin typeface="맑은 고딕" charset="0"/>
                <a:ea typeface="맑은 고딕" charset="0"/>
              </a:rPr>
              <a:t>, 세종 등은 대출규제 여파에도 상승세</a:t>
            </a:r>
            <a:r>
              <a:rPr lang="en-US" altLang="ko-KR" sz="1400" dirty="0" smtClean="0">
                <a:solidFill>
                  <a:schemeClr val="tx1"/>
                </a:solidFill>
                <a:latin typeface="맑은 고딕" charset="0"/>
                <a:ea typeface="맑은 고딕" charset="0"/>
              </a:rPr>
              <a:t>를 이어가고 있다.    </a:t>
            </a:r>
            <a:br>
              <a:rPr lang="en-US" altLang="ko-KR" sz="1400" dirty="0" smtClean="0">
                <a:solidFill>
                  <a:schemeClr val="tx1"/>
                </a:solidFill>
                <a:latin typeface="맑은 고딕" charset="0"/>
                <a:ea typeface="맑은 고딕" charset="0"/>
              </a:rPr>
            </a:br>
            <a:r>
              <a:rPr lang="en-US" altLang="ko-KR" sz="1400" dirty="0" smtClean="0">
                <a:solidFill>
                  <a:schemeClr val="tx1"/>
                </a:solidFill>
                <a:latin typeface="맑은 고딕" charset="0"/>
                <a:ea typeface="맑은 고딕" charset="0"/>
              </a:rPr>
              <a:t>             </a:t>
            </a:r>
            <a:br>
              <a:rPr lang="en-US" altLang="ko-KR" sz="1400" dirty="0" smtClean="0">
                <a:solidFill>
                  <a:schemeClr val="tx1"/>
                </a:solidFill>
                <a:latin typeface="맑은 고딕" charset="0"/>
                <a:ea typeface="맑은 고딕" charset="0"/>
              </a:rPr>
            </a:br>
            <a:r>
              <a:rPr lang="en-US" altLang="ko-KR" sz="1000" dirty="0" smtClean="0">
                <a:latin typeface="맑은 고딕" charset="0"/>
                <a:ea typeface="맑은 고딕" charset="0"/>
              </a:rPr>
              <a:t/>
            </a:r>
            <a:br>
              <a:rPr lang="en-US" altLang="ko-KR" sz="1000" dirty="0" smtClean="0">
                <a:latin typeface="맑은 고딕" charset="0"/>
                <a:ea typeface="맑은 고딕" charset="0"/>
              </a:rPr>
            </a:br>
            <a:r>
              <a:rPr lang="en-US" altLang="ko-KR" sz="1400" dirty="0" smtClean="0">
                <a:solidFill>
                  <a:schemeClr val="tx1"/>
                </a:solidFill>
                <a:latin typeface="맑은 고딕" charset="0"/>
                <a:ea typeface="맑은 고딕" charset="0"/>
              </a:rPr>
              <a:t>총선 이후로 분양시기를 늦췄던 건설사들이 마케팅을 강화하면서 재건축. 재개발 등 정비사업, </a:t>
            </a:r>
            <a:r>
              <a:rPr lang="en-US" altLang="ko-KR" sz="1400" dirty="0" err="1" smtClean="0">
                <a:solidFill>
                  <a:schemeClr val="tx1"/>
                </a:solidFill>
                <a:latin typeface="맑은 고딕" charset="0"/>
                <a:ea typeface="맑은 고딕" charset="0"/>
              </a:rPr>
              <a:t>택지지구</a:t>
            </a:r>
            <a:r>
              <a:rPr lang="en-US" altLang="ko-KR" sz="1400" dirty="0" smtClean="0">
                <a:solidFill>
                  <a:schemeClr val="tx1"/>
                </a:solidFill>
                <a:latin typeface="맑은 고딕" charset="0"/>
                <a:ea typeface="맑은 고딕" charset="0"/>
              </a:rPr>
              <a:t> 등</a:t>
            </a:r>
            <a:br>
              <a:rPr lang="en-US" altLang="ko-KR" sz="1400" dirty="0" smtClean="0">
                <a:solidFill>
                  <a:schemeClr val="tx1"/>
                </a:solidFill>
                <a:latin typeface="맑은 고딕" charset="0"/>
                <a:ea typeface="맑은 고딕" charset="0"/>
              </a:rPr>
            </a:br>
            <a:r>
              <a:rPr lang="en-US" altLang="ko-KR" sz="1400" dirty="0" smtClean="0">
                <a:solidFill>
                  <a:schemeClr val="tx1"/>
                </a:solidFill>
                <a:latin typeface="맑은 고딕" charset="0"/>
                <a:ea typeface="맑은 고딕" charset="0"/>
              </a:rPr>
              <a:t> </a:t>
            </a:r>
            <a:r>
              <a:rPr lang="en-US" altLang="ko-KR" sz="1400" dirty="0" smtClean="0">
                <a:solidFill>
                  <a:srgbClr val="FC4700"/>
                </a:solidFill>
                <a:latin typeface="맑은 고딕" charset="0"/>
                <a:ea typeface="맑은 고딕" charset="0"/>
              </a:rPr>
              <a:t>공급물량이 쏟아져 나올 예정</a:t>
            </a:r>
            <a:r>
              <a:rPr lang="en-US" altLang="ko-KR" sz="1400" dirty="0" smtClean="0">
                <a:solidFill>
                  <a:schemeClr val="tx1"/>
                </a:solidFill>
                <a:latin typeface="맑은 고딕" charset="0"/>
                <a:ea typeface="맑은 고딕" charset="0"/>
              </a:rPr>
              <a:t>이다. </a:t>
            </a:r>
            <a:endParaRPr lang="ko-KR" altLang="en-US" sz="1400" dirty="0" smtClean="0">
              <a:solidFill>
                <a:schemeClr val="tx1"/>
              </a:solidFill>
              <a:latin typeface="맑은 고딕" charset="0"/>
              <a:ea typeface="맑은 고딕"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20955" y="10795"/>
            <a:ext cx="9113520" cy="914400"/>
          </a:xfrm>
          <a:prstGeom prst="rect">
            <a:avLst/>
          </a:prstGeom>
        </p:spPr>
        <p:txBody>
          <a:bodyPr vert="horz" wrap="square" lIns="91440" tIns="45720" rIns="91440" bIns="45720" anchor="ctr">
            <a:normAutofit/>
          </a:bodyPr>
          <a:lstStyle/>
          <a:p>
            <a:pPr marL="0" indent="0" algn="l" defTabSz="508000" eaLnBrk="0" fontAlgn="auto">
              <a:lnSpc>
                <a:spcPct val="100000"/>
              </a:lnSpc>
              <a:spcBef>
                <a:spcPts val="0"/>
              </a:spcBef>
              <a:spcAft>
                <a:spcPts val="0"/>
              </a:spcAft>
              <a:buFontTx/>
              <a:buNone/>
            </a:pPr>
            <a:r>
              <a:rPr lang="en-US" altLang="ko-KR" sz="2800" dirty="0" smtClean="0">
                <a:solidFill>
                  <a:srgbClr val="009900"/>
                </a:solidFill>
                <a:latin typeface="맑은 고딕" charset="0"/>
                <a:ea typeface="맑은 고딕" charset="0"/>
              </a:rPr>
              <a:t>2. 주택 공급 과잉의 허와 실</a:t>
            </a:r>
            <a:br>
              <a:rPr lang="en-US" altLang="ko-KR" sz="2800" dirty="0" smtClean="0">
                <a:solidFill>
                  <a:srgbClr val="009900"/>
                </a:solidFill>
                <a:latin typeface="맑은 고딕" charset="0"/>
                <a:ea typeface="맑은 고딕" charset="0"/>
              </a:rPr>
            </a:br>
            <a:r>
              <a:rPr lang="en-US" altLang="ko-KR" sz="1200" dirty="0" smtClean="0">
                <a:solidFill>
                  <a:schemeClr val="tx1"/>
                </a:solidFill>
                <a:latin typeface="맑은 고딕" charset="0"/>
                <a:ea typeface="맑은 고딕" charset="0"/>
              </a:rPr>
              <a:t>   - 주택산업연구원 주택시장 긴급진단 세미나   노희순 책임연구원   2016.02.16발표</a:t>
            </a:r>
            <a:endParaRPr lang="ko-KR" altLang="en-US" sz="1200" dirty="0" smtClean="0">
              <a:solidFill>
                <a:schemeClr val="tx1"/>
              </a:solidFill>
              <a:latin typeface="맑은 고딕" charset="0"/>
              <a:ea typeface="맑은 고딕" charset="0"/>
            </a:endParaRPr>
          </a:p>
        </p:txBody>
      </p:sp>
      <p:sp>
        <p:nvSpPr>
          <p:cNvPr id="3" name="Rect 0"/>
          <p:cNvSpPr txBox="1">
            <a:spLocks noGrp="1" noChangeArrowheads="1"/>
          </p:cNvSpPr>
          <p:nvPr>
            <p:ph idx="1"/>
          </p:nvPr>
        </p:nvSpPr>
        <p:spPr>
          <a:xfrm>
            <a:off x="-2540" y="855345"/>
            <a:ext cx="9048750" cy="4245610"/>
          </a:xfrm>
          <a:prstGeom prst="rect">
            <a:avLst/>
          </a:prstGeom>
        </p:spPr>
        <p:txBody>
          <a:bodyPr vert="horz" wrap="square" lIns="91440" tIns="45720" rIns="91440" bIns="45720" anchor="t">
            <a:normAutofit/>
          </a:bodyPr>
          <a:lstStyle/>
          <a:p>
            <a:pPr marL="254000" indent="-2540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sz="2000" dirty="0" smtClean="0">
                <a:solidFill>
                  <a:srgbClr val="E80074"/>
                </a:solidFill>
                <a:latin typeface="맑은 고딕" charset="0"/>
                <a:ea typeface="맑은 고딕" charset="0"/>
              </a:rPr>
              <a:t>공급과잉 논란</a:t>
            </a:r>
            <a:endParaRPr lang="ko-KR" altLang="en-US" sz="2000" dirty="0" smtClean="0">
              <a:solidFill>
                <a:srgbClr val="E80074"/>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chemeClr val="bg2">
                    <a:lumMod val="50000"/>
                    <a:lumOff val="0"/>
                  </a:schemeClr>
                </a:solidFill>
                <a:latin typeface="맑은 고딕" charset="0"/>
                <a:ea typeface="맑은 고딕" charset="0"/>
              </a:rPr>
              <a:t>원인 1. 공급 실적 최대치의 집중</a:t>
            </a:r>
            <a:endParaRPr lang="ko-KR" altLang="en-US" sz="1400" dirty="0" smtClean="0">
              <a:solidFill>
                <a:schemeClr val="bg2">
                  <a:lumMod val="50000"/>
                  <a:lumOff val="0"/>
                </a:schemeClr>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주택인허가 실적 : 2015년 76만5328가구 (2014년 대비 48.5%증가, 과거 최대치 1990년 75만378가구)</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분양가구수 : 2015년 51만 5886가구 (2014년 대비 55.9% 증가)</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chemeClr val="bg2">
                    <a:lumMod val="50000"/>
                    <a:lumOff val="0"/>
                  </a:schemeClr>
                </a:solidFill>
                <a:latin typeface="맑은 고딕" charset="0"/>
                <a:ea typeface="맑은 고딕" charset="0"/>
              </a:rPr>
              <a:t>원인 2. 수요여건 변화</a:t>
            </a:r>
            <a:endParaRPr lang="ko-KR" altLang="en-US" sz="1400" dirty="0" smtClean="0">
              <a:solidFill>
                <a:schemeClr val="bg2">
                  <a:lumMod val="50000"/>
                  <a:lumOff val="0"/>
                </a:schemeClr>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분양시장 호조 : 2014년 하반기 금융규제 (DTI, LTV) 완화화 부동산3법 폐지, 전세가율이 70% 초과로</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매매전환, 신규아파트에 대한 선호 현상 강화, 청약제도 개편, 수도권 공급 감소 누적</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매수 심리 급랭 : 미국발 금리인상 압박, 가계부채문제에 따른 여신심사 강화 </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chemeClr val="bg2">
                    <a:lumMod val="50000"/>
                    <a:lumOff val="0"/>
                  </a:schemeClr>
                </a:solidFill>
                <a:latin typeface="맑은 고딕" charset="0"/>
                <a:ea typeface="맑은 고딕" charset="0"/>
              </a:rPr>
              <a:t>증거 : 청약시장 불안, 미분양 증가, 거래량 감소</a:t>
            </a:r>
            <a:endParaRPr lang="ko-KR" altLang="en-US" sz="1400" dirty="0" smtClean="0">
              <a:solidFill>
                <a:schemeClr val="bg2">
                  <a:lumMod val="50000"/>
                  <a:lumOff val="0"/>
                </a:schemeClr>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분양시장 :  2015년 12월 전국 총 96개 사업장 분양 → 36개 사업장 순위내 마감 실패</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지방도시 42개 단지 분양 →  22개단지 (52.4%) 순위내 청약마감 실패)</a:t>
            </a: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미분양 : 2015년 11월말 4만 9724가구 (</a:t>
            </a:r>
            <a:r>
              <a:rPr lang="en-US" altLang="ko-KR" sz="1100" dirty="0" smtClean="0">
                <a:solidFill>
                  <a:schemeClr val="tx1"/>
                </a:solidFill>
                <a:latin typeface="맑은 고딕" charset="0"/>
                <a:ea typeface="맑은 고딕" charset="0"/>
              </a:rPr>
              <a:t>전월대비 54.3%증가 ) </a:t>
            </a:r>
            <a:r>
              <a:rPr lang="en-US" altLang="ko-KR" sz="1400" dirty="0" smtClean="0">
                <a:solidFill>
                  <a:schemeClr val="tx1"/>
                </a:solidFill>
                <a:latin typeface="맑은 고딕" charset="0"/>
                <a:ea typeface="맑은 고딕" charset="0"/>
              </a:rPr>
              <a:t>→ 12월말 6만1512가구 </a:t>
            </a:r>
            <a:r>
              <a:rPr lang="en-US" altLang="ko-KR" sz="1100" dirty="0" smtClean="0">
                <a:solidFill>
                  <a:schemeClr val="tx1"/>
                </a:solidFill>
                <a:latin typeface="맑은 고딕" charset="0"/>
                <a:ea typeface="맑은 고딕" charset="0"/>
              </a:rPr>
              <a:t>(전월말대비 23.7%증가)</a:t>
            </a:r>
            <a:endParaRPr lang="ko-KR" altLang="en-US" sz="11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11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  주택거래량 :  2015년 12월말 주택거래 87,871건 (</a:t>
            </a:r>
            <a:r>
              <a:rPr lang="en-US" altLang="ko-KR" sz="1100" dirty="0" smtClean="0">
                <a:solidFill>
                  <a:schemeClr val="tx1"/>
                </a:solidFill>
                <a:latin typeface="맑은 고딕" charset="0"/>
                <a:ea typeface="맑은 고딕" charset="0"/>
              </a:rPr>
              <a:t>전년동월대비 3.6%감소, 전월대비 10.2% 감소)</a:t>
            </a:r>
            <a:endParaRPr lang="ko-KR" altLang="en-US" sz="11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2015년 12월말 아파트거래 55,874건 </a:t>
            </a:r>
            <a:r>
              <a:rPr lang="en-US" altLang="ko-KR" sz="1100" dirty="0" smtClean="0">
                <a:solidFill>
                  <a:schemeClr val="tx1"/>
                </a:solidFill>
                <a:latin typeface="맑은 고딕" charset="0"/>
                <a:ea typeface="맑은 고딕" charset="0"/>
              </a:rPr>
              <a:t>(전년동월대비 13.6%감소, 전월대비 13.8%감소) </a:t>
            </a:r>
            <a:endParaRPr lang="ko-KR" altLang="en-US" sz="1100" dirty="0" smtClean="0">
              <a:solidFill>
                <a:schemeClr val="tx1"/>
              </a:solidFill>
              <a:latin typeface="맑은 고딕" charset="0"/>
              <a:ea typeface="맑은 고딕" charset="0"/>
            </a:endParaRPr>
          </a:p>
        </p:txBody>
      </p:sp>
      <p:pic>
        <p:nvPicPr>
          <p:cNvPr id="4" name="그림 1" descr="C:/Users/user/AppData/Roaming/PolarisOffice/ETemp/5264_7107720/fImage63751248004.jpe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3180" y="867410"/>
            <a:ext cx="342265" cy="394970"/>
          </a:xfrm>
          <a:prstGeom prst="rect">
            <a:avLst/>
          </a:prstGeom>
          <a:noFill/>
        </p:spPr>
      </p:pic>
      <p:sp>
        <p:nvSpPr>
          <p:cNvPr id="5" name="도형 5"/>
          <p:cNvSpPr>
            <a:spLocks noGrp="1" noChangeArrowheads="1"/>
          </p:cNvSpPr>
          <p:nvPr/>
        </p:nvSpPr>
        <p:spPr>
          <a:xfrm>
            <a:off x="381000" y="1360805"/>
            <a:ext cx="93980" cy="168275"/>
          </a:xfrm>
          <a:prstGeom prst="rightArrow">
            <a:avLst/>
          </a:prstGeom>
        </p:spPr>
        <p:style>
          <a:lnRef idx="2">
            <a:schemeClr val="accent1">
              <a:shade val="50000"/>
            </a:schemeClr>
          </a:lnRef>
          <a:fillRef idx="1">
            <a:schemeClr val="accent1"/>
          </a:fillRef>
          <a:effectRef idx="0">
            <a:schemeClr val="accent1"/>
          </a:effectRef>
          <a:fontRef idx="major">
            <a:schemeClr val="lt1"/>
          </a:fontRef>
        </p:style>
        <p:txBody>
          <a:bodyPr vert="horz" wrap="square" lIns="91440" tIns="45720" rIns="91440" bIns="45720" anchor="ctr"/>
          <a:lstStyle/>
          <a:p>
            <a:pPr marL="0" indent="0" algn="ctr" defTabSz="508000" eaLnBrk="0" fontAlgn="auto" latinLnBrk="0">
              <a:lnSpc>
                <a:spcPct val="100000"/>
              </a:lnSpc>
              <a:spcBef>
                <a:spcPts val="0"/>
              </a:spcBef>
              <a:spcAft>
                <a:spcPts val="0"/>
              </a:spcAft>
              <a:buFontTx/>
              <a:buNone/>
            </a:pPr>
            <a:endParaRPr lang="ko-KR" altLang="en-US" sz="1800" dirty="0" smtClean="0">
              <a:latin typeface="맑은 고딕" charset="0"/>
              <a:ea typeface="맑은 고딕" charset="0"/>
            </a:endParaRPr>
          </a:p>
        </p:txBody>
      </p:sp>
      <p:sp>
        <p:nvSpPr>
          <p:cNvPr id="6" name="도형 6"/>
          <p:cNvSpPr>
            <a:spLocks noGrp="1" noChangeAspect="1" noChangeArrowheads="1"/>
          </p:cNvSpPr>
          <p:nvPr/>
        </p:nvSpPr>
        <p:spPr>
          <a:xfrm>
            <a:off x="326390" y="2172970"/>
            <a:ext cx="123825" cy="120015"/>
          </a:xfrm>
          <a:prstGeom prst="rightArrow">
            <a:avLst/>
          </a:prstGeom>
        </p:spPr>
        <p:style>
          <a:lnRef idx="2">
            <a:schemeClr val="accent1">
              <a:shade val="50000"/>
            </a:schemeClr>
          </a:lnRef>
          <a:fillRef idx="1">
            <a:schemeClr val="accent1"/>
          </a:fillRef>
          <a:effectRef idx="0">
            <a:schemeClr val="accent1"/>
          </a:effectRef>
          <a:fontRef idx="major">
            <a:schemeClr val="lt1"/>
          </a:fontRef>
        </p:style>
        <p:txBody>
          <a:bodyPr vert="horz" wrap="square" lIns="91440" tIns="45720" rIns="91440" bIns="45720" anchor="ctr"/>
          <a:lstStyle/>
          <a:p>
            <a:pPr marL="0" indent="0" algn="ctr" defTabSz="508000" eaLnBrk="0" fontAlgn="auto" latinLnBrk="0">
              <a:lnSpc>
                <a:spcPct val="100000"/>
              </a:lnSpc>
              <a:spcBef>
                <a:spcPts val="0"/>
              </a:spcBef>
              <a:spcAft>
                <a:spcPts val="0"/>
              </a:spcAft>
              <a:buFontTx/>
              <a:buNone/>
            </a:pPr>
            <a:r>
              <a:rPr lang="en-US" altLang="ko-KR" sz="1800" dirty="0" smtClean="0">
                <a:latin typeface="맑은 고딕" charset="0"/>
                <a:ea typeface="맑은 고딕" charset="0"/>
              </a:rPr>
              <a:t>  </a:t>
            </a:r>
            <a:endParaRPr lang="ko-KR" altLang="en-US" sz="1800" dirty="0" smtClean="0">
              <a:latin typeface="맑은 고딕" charset="0"/>
              <a:ea typeface="맑은 고딕" charset="0"/>
            </a:endParaRPr>
          </a:p>
        </p:txBody>
      </p:sp>
      <p:sp>
        <p:nvSpPr>
          <p:cNvPr id="7" name="도형 7"/>
          <p:cNvSpPr>
            <a:spLocks noGrp="1" noChangeAspect="1" noChangeArrowheads="1"/>
          </p:cNvSpPr>
          <p:nvPr/>
        </p:nvSpPr>
        <p:spPr>
          <a:xfrm>
            <a:off x="337185" y="3309620"/>
            <a:ext cx="108585" cy="108585"/>
          </a:xfrm>
          <a:prstGeom prst="rightArrow">
            <a:avLst/>
          </a:prstGeom>
        </p:spPr>
        <p:style>
          <a:lnRef idx="2">
            <a:schemeClr val="accent1">
              <a:shade val="50000"/>
            </a:schemeClr>
          </a:lnRef>
          <a:fillRef idx="1">
            <a:schemeClr val="accent1"/>
          </a:fillRef>
          <a:effectRef idx="0">
            <a:schemeClr val="accent1"/>
          </a:effectRef>
          <a:fontRef idx="major">
            <a:schemeClr val="lt1"/>
          </a:fontRef>
        </p:style>
        <p:txBody>
          <a:bodyPr vert="horz" wrap="square" lIns="91440" tIns="45720" rIns="91440" bIns="45720" anchor="ctr"/>
          <a:lstStyle/>
          <a:p>
            <a:pPr marL="0" indent="0" algn="ctr" defTabSz="508000" eaLnBrk="0" fontAlgn="auto" latinLnBrk="0">
              <a:lnSpc>
                <a:spcPct val="100000"/>
              </a:lnSpc>
              <a:spcBef>
                <a:spcPts val="0"/>
              </a:spcBef>
              <a:spcAft>
                <a:spcPts val="0"/>
              </a:spcAft>
              <a:buFontTx/>
              <a:buNone/>
            </a:pPr>
            <a:endParaRPr lang="ko-KR" altLang="en-US" sz="1800" dirty="0" smtClean="0">
              <a:latin typeface="맑은 고딕" charset="0"/>
              <a:ea typeface="맑은 고딕"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3"/>
          <p:cNvSpPr txBox="1">
            <a:spLocks noGrp="1" noChangeArrowheads="1"/>
          </p:cNvSpPr>
          <p:nvPr>
            <p:ph idx="1"/>
          </p:nvPr>
        </p:nvSpPr>
        <p:spPr>
          <a:xfrm>
            <a:off x="-5715" y="-635"/>
            <a:ext cx="9138920" cy="5147310"/>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dirty="0" smtClean="0">
                <a:solidFill>
                  <a:srgbClr val="E80074"/>
                </a:solidFill>
                <a:latin typeface="맑은 고딕" charset="0"/>
                <a:ea typeface="맑은 고딕" charset="0"/>
              </a:rPr>
              <a:t>분양 </a:t>
            </a:r>
            <a:r>
              <a:rPr lang="en-US" altLang="ko-KR" dirty="0" err="1" smtClean="0">
                <a:solidFill>
                  <a:srgbClr val="E80074"/>
                </a:solidFill>
                <a:latin typeface="맑은 고딕" charset="0"/>
                <a:ea typeface="맑은 고딕" charset="0"/>
              </a:rPr>
              <a:t>시장</a:t>
            </a:r>
            <a:r>
              <a:rPr lang="en-US" altLang="ko-KR" dirty="0" smtClean="0">
                <a:solidFill>
                  <a:srgbClr val="E80074"/>
                </a:solidFill>
                <a:latin typeface="맑은 고딕" charset="0"/>
                <a:ea typeface="맑은 고딕" charset="0"/>
              </a:rPr>
              <a:t> </a:t>
            </a:r>
            <a:r>
              <a:rPr lang="en-US" altLang="ko-KR" dirty="0" err="1" smtClean="0">
                <a:solidFill>
                  <a:srgbClr val="E80074"/>
                </a:solidFill>
                <a:latin typeface="맑은 고딕" charset="0"/>
                <a:ea typeface="맑은 고딕" charset="0"/>
              </a:rPr>
              <a:t>진단</a:t>
            </a:r>
            <a:endParaRPr lang="en-US" altLang="ko-KR" dirty="0" smtClean="0">
              <a:solidFill>
                <a:srgbClr val="E80074"/>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sz="1600" dirty="0" smtClean="0">
                <a:solidFill>
                  <a:schemeClr val="tx1"/>
                </a:solidFill>
                <a:latin typeface="맑은 고딕" charset="0"/>
                <a:ea typeface="맑은 고딕" charset="0"/>
              </a:rPr>
              <a:t>      </a:t>
            </a:r>
            <a:r>
              <a:rPr lang="en-US" altLang="ko-KR" sz="2400" dirty="0" smtClean="0">
                <a:solidFill>
                  <a:srgbClr val="36B700"/>
                </a:solidFill>
                <a:latin typeface="맑은 고딕" charset="0"/>
                <a:ea typeface="맑은 고딕" charset="0"/>
              </a:rPr>
              <a:t>분양시장의 공급과잉 </a:t>
            </a:r>
            <a:r>
              <a:rPr lang="en-US" altLang="ko-KR" sz="2400" dirty="0" err="1" smtClean="0">
                <a:solidFill>
                  <a:srgbClr val="36B700"/>
                </a:solidFill>
                <a:latin typeface="맑은 고딕" charset="0"/>
                <a:ea typeface="맑은 고딕" charset="0"/>
              </a:rPr>
              <a:t>가능성</a:t>
            </a:r>
            <a:r>
              <a:rPr lang="en-US" altLang="ko-KR" sz="2400" dirty="0" smtClean="0">
                <a:solidFill>
                  <a:srgbClr val="36B700"/>
                </a:solidFill>
                <a:latin typeface="맑은 고딕" charset="0"/>
                <a:ea typeface="맑은 고딕" charset="0"/>
              </a:rPr>
              <a:t> </a:t>
            </a:r>
            <a:r>
              <a:rPr lang="en-US" altLang="ko-KR" sz="2400" dirty="0" err="1" smtClean="0">
                <a:solidFill>
                  <a:srgbClr val="36B700"/>
                </a:solidFill>
                <a:latin typeface="맑은 고딕" charset="0"/>
                <a:ea typeface="맑은 고딕" charset="0"/>
              </a:rPr>
              <a:t>증가</a:t>
            </a:r>
            <a:endParaRPr lang="en-US" altLang="ko-KR" sz="2400" dirty="0" smtClean="0">
              <a:solidFill>
                <a:srgbClr val="36B700"/>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2400" dirty="0" smtClean="0">
              <a:solidFill>
                <a:srgbClr val="36B700"/>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2000" dirty="0" smtClean="0">
                <a:solidFill>
                  <a:schemeClr val="tx1"/>
                </a:solidFill>
                <a:latin typeface="맑은 고딕" charset="0"/>
                <a:ea typeface="맑은 고딕" charset="0"/>
              </a:rPr>
              <a:t>- 과거 공급부족분이 존재하며 이에 따라 2015년까지 누적 </a:t>
            </a:r>
            <a:r>
              <a:rPr lang="en-US" altLang="ko-KR" sz="2000" dirty="0" err="1" smtClean="0">
                <a:solidFill>
                  <a:schemeClr val="tx1"/>
                </a:solidFill>
                <a:latin typeface="맑은 고딕" charset="0"/>
                <a:ea typeface="맑은 고딕" charset="0"/>
              </a:rPr>
              <a:t>기준</a:t>
            </a:r>
            <a:r>
              <a:rPr lang="en-US" altLang="ko-KR" sz="2000" dirty="0" smtClean="0">
                <a:solidFill>
                  <a:schemeClr val="tx1"/>
                </a:solidFill>
                <a:latin typeface="맑은 고딕" charset="0"/>
                <a:ea typeface="맑은 고딕" charset="0"/>
              </a:rPr>
              <a:t> </a:t>
            </a:r>
            <a:r>
              <a:rPr lang="en-US" altLang="ko-KR" sz="2000" dirty="0" err="1" smtClean="0">
                <a:solidFill>
                  <a:schemeClr val="tx1"/>
                </a:solidFill>
                <a:latin typeface="맑은 고딕" charset="0"/>
                <a:ea typeface="맑은 고딕" charset="0"/>
              </a:rPr>
              <a:t>수용</a:t>
            </a:r>
            <a:endParaRPr lang="en-US" altLang="ko-KR" sz="20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a:solidFill>
                  <a:schemeClr val="tx1"/>
                </a:solidFill>
                <a:latin typeface="맑은 고딕" charset="0"/>
                <a:ea typeface="맑은 고딕" charset="0"/>
              </a:rPr>
              <a:t> </a:t>
            </a:r>
            <a:r>
              <a:rPr lang="en-US" altLang="ko-KR" sz="2000" dirty="0" smtClean="0">
                <a:solidFill>
                  <a:schemeClr val="tx1"/>
                </a:solidFill>
                <a:latin typeface="맑은 고딕" charset="0"/>
                <a:ea typeface="맑은 고딕" charset="0"/>
              </a:rPr>
              <a:t>         능력 이하로 유지</a:t>
            </a:r>
            <a:endParaRPr lang="ko-KR" altLang="en-US" sz="20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(2013년 까지 분양물량의 </a:t>
            </a:r>
            <a:r>
              <a:rPr lang="en-US" altLang="ko-KR" sz="2000" dirty="0" err="1" smtClean="0">
                <a:solidFill>
                  <a:schemeClr val="tx1"/>
                </a:solidFill>
                <a:latin typeface="맑은 고딕" charset="0"/>
                <a:ea typeface="맑은 고딕" charset="0"/>
              </a:rPr>
              <a:t>부족분존재</a:t>
            </a:r>
            <a:r>
              <a:rPr lang="en-US" altLang="ko-KR" sz="2000" dirty="0" smtClean="0">
                <a:solidFill>
                  <a:schemeClr val="tx1"/>
                </a:solidFill>
                <a:latin typeface="맑은 고딕" charset="0"/>
                <a:ea typeface="맑은 고딕" charset="0"/>
              </a:rPr>
              <a:t> </a:t>
            </a:r>
          </a:p>
          <a:p>
            <a:pPr marL="254000" indent="-254000" algn="l" defTabSz="508000" eaLnBrk="0" fontAlgn="auto">
              <a:lnSpc>
                <a:spcPct val="90000"/>
              </a:lnSpc>
              <a:spcBef>
                <a:spcPts val="0"/>
              </a:spcBef>
              <a:spcAft>
                <a:spcPts val="0"/>
              </a:spcAft>
              <a:buFontTx/>
              <a:buNone/>
            </a:pPr>
            <a:r>
              <a:rPr lang="en-US" altLang="ko-KR" sz="2000" dirty="0">
                <a:solidFill>
                  <a:schemeClr val="tx1"/>
                </a:solidFill>
                <a:latin typeface="맑은 고딕" charset="0"/>
                <a:ea typeface="맑은 고딕" charset="0"/>
              </a:rPr>
              <a:t> </a:t>
            </a:r>
            <a:r>
              <a:rPr lang="en-US" altLang="ko-KR" sz="2000" dirty="0" smtClean="0">
                <a:solidFill>
                  <a:schemeClr val="tx1"/>
                </a:solidFill>
                <a:latin typeface="맑은 고딕" charset="0"/>
                <a:ea typeface="맑은 고딕" charset="0"/>
              </a:rPr>
              <a:t>     </a:t>
            </a:r>
            <a:r>
              <a:rPr lang="en-US" altLang="ko-KR" sz="2000" dirty="0">
                <a:solidFill>
                  <a:schemeClr val="tx1"/>
                </a:solidFill>
                <a:latin typeface="맑은 고딕" charset="0"/>
                <a:ea typeface="맑은 고딕" charset="0"/>
              </a:rPr>
              <a:t> </a:t>
            </a:r>
            <a:r>
              <a:rPr lang="en-US" altLang="ko-KR" sz="2000" dirty="0" smtClean="0">
                <a:solidFill>
                  <a:schemeClr val="tx1"/>
                </a:solidFill>
                <a:latin typeface="맑은 고딕" charset="0"/>
                <a:ea typeface="맑은 고딕" charset="0"/>
              </a:rPr>
              <a:t>   2014년 </a:t>
            </a:r>
            <a:r>
              <a:rPr lang="en-US" altLang="ko-KR" sz="2000" dirty="0" err="1" smtClean="0">
                <a:solidFill>
                  <a:schemeClr val="tx1"/>
                </a:solidFill>
                <a:latin typeface="맑은 고딕" charset="0"/>
                <a:ea typeface="맑은 고딕" charset="0"/>
              </a:rPr>
              <a:t>이후</a:t>
            </a:r>
            <a:r>
              <a:rPr lang="en-US" altLang="ko-KR" sz="2000" dirty="0" smtClean="0">
                <a:solidFill>
                  <a:schemeClr val="tx1"/>
                </a:solidFill>
                <a:latin typeface="맑은 고딕" charset="0"/>
                <a:ea typeface="맑은 고딕" charset="0"/>
              </a:rPr>
              <a:t> </a:t>
            </a:r>
            <a:r>
              <a:rPr lang="en-US" altLang="ko-KR" sz="2000" dirty="0" err="1" smtClean="0">
                <a:solidFill>
                  <a:schemeClr val="tx1"/>
                </a:solidFill>
                <a:latin typeface="맑은 고딕" charset="0"/>
                <a:ea typeface="맑은 고딕" charset="0"/>
              </a:rPr>
              <a:t>초과물량발생</a:t>
            </a:r>
            <a:r>
              <a:rPr lang="en-US" altLang="ko-KR" sz="2000" dirty="0" smtClean="0">
                <a:solidFill>
                  <a:schemeClr val="tx1"/>
                </a:solidFill>
                <a:latin typeface="맑은 고딕" charset="0"/>
                <a:ea typeface="맑은 고딕" charset="0"/>
              </a:rPr>
              <a:t> </a:t>
            </a:r>
          </a:p>
          <a:p>
            <a:pPr marL="254000" indent="-2540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2015년까지 </a:t>
            </a:r>
            <a:r>
              <a:rPr lang="en-US" altLang="ko-KR" sz="2000" dirty="0" err="1" smtClean="0">
                <a:solidFill>
                  <a:schemeClr val="tx1"/>
                </a:solidFill>
                <a:latin typeface="맑은 고딕" charset="0"/>
                <a:ea typeface="맑은 고딕" charset="0"/>
              </a:rPr>
              <a:t>누적기준</a:t>
            </a:r>
            <a:r>
              <a:rPr lang="en-US" altLang="ko-KR" sz="2000" dirty="0" smtClean="0">
                <a:solidFill>
                  <a:schemeClr val="tx1"/>
                </a:solidFill>
                <a:latin typeface="맑은 고딕" charset="0"/>
                <a:ea typeface="맑은 고딕" charset="0"/>
              </a:rPr>
              <a:t> </a:t>
            </a:r>
            <a:r>
              <a:rPr lang="en-US" altLang="ko-KR" sz="2000" dirty="0" err="1" smtClean="0">
                <a:solidFill>
                  <a:schemeClr val="tx1"/>
                </a:solidFill>
                <a:latin typeface="맑은 고딕" charset="0"/>
                <a:ea typeface="맑은 고딕" charset="0"/>
              </a:rPr>
              <a:t>과소상태유지</a:t>
            </a:r>
            <a:endParaRPr lang="en-US" altLang="ko-KR" sz="2000" dirty="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2016년 누적 기준 과대상태로 전환되나  </a:t>
            </a:r>
            <a:r>
              <a:rPr lang="en-US" altLang="ko-KR" sz="2000" dirty="0" err="1" smtClean="0">
                <a:solidFill>
                  <a:schemeClr val="tx1"/>
                </a:solidFill>
                <a:latin typeface="맑은 고딕" charset="0"/>
                <a:ea typeface="맑은 고딕" charset="0"/>
              </a:rPr>
              <a:t>시장수용</a:t>
            </a:r>
            <a:r>
              <a:rPr lang="en-US" altLang="ko-KR" sz="2000" dirty="0" smtClean="0">
                <a:solidFill>
                  <a:schemeClr val="tx1"/>
                </a:solidFill>
                <a:latin typeface="맑은 고딕" charset="0"/>
                <a:ea typeface="맑은 고딕" charset="0"/>
              </a:rPr>
              <a:t> </a:t>
            </a:r>
            <a:r>
              <a:rPr lang="en-US" altLang="ko-KR" sz="2000" dirty="0" err="1" smtClean="0">
                <a:solidFill>
                  <a:schemeClr val="tx1"/>
                </a:solidFill>
                <a:latin typeface="맑은 고딕" charset="0"/>
                <a:ea typeface="맑은 고딕" charset="0"/>
              </a:rPr>
              <a:t>가능수준</a:t>
            </a:r>
            <a:endParaRPr lang="en-US" altLang="ko-KR" sz="20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rgbClr val="FF0000"/>
                </a:solidFill>
                <a:latin typeface="맑은 고딕" charset="0"/>
                <a:ea typeface="맑은 고딕" charset="0"/>
              </a:rPr>
              <a:t>         (급증에 대한 단기적 부담이 있으나 일정기간내 시장수용가능)</a:t>
            </a:r>
            <a:endParaRPr lang="ko-KR" altLang="en-US" sz="2000" dirty="0" smtClean="0">
              <a:solidFill>
                <a:srgbClr val="FF0000"/>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rgbClr val="FF0000"/>
                </a:solidFill>
                <a:latin typeface="맑은 고딕" charset="0"/>
                <a:ea typeface="맑은 고딕" charset="0"/>
              </a:rPr>
              <a:t>       </a:t>
            </a:r>
            <a:endParaRPr lang="ko-KR" altLang="en-US" sz="1600" dirty="0" smtClean="0">
              <a:solidFill>
                <a:srgbClr val="FF0000"/>
              </a:solidFill>
              <a:latin typeface="맑은 고딕" charset="0"/>
              <a:ea typeface="맑은 고딕" charset="0"/>
            </a:endParaRPr>
          </a:p>
        </p:txBody>
      </p:sp>
      <p:pic>
        <p:nvPicPr>
          <p:cNvPr id="4" name="그림 4" descr="C:/Users/user/AppData/Roaming/PolarisOffice/ETemp/5264_7107720/fImage63751312365.jpe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4610" y="339502"/>
            <a:ext cx="342265" cy="394970"/>
          </a:xfrm>
          <a:prstGeom prst="rect">
            <a:avLst/>
          </a:prstGeom>
          <a:noFill/>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내용 개체 틀 3" descr="C:/Users/user/AppData/Roaming/PolarisOffice/ETemp/5316_7753232/fImage1937272729555.png"/>
          <p:cNvPicPr>
            <a:picLocks noGrp="1" noChangeAspect="1"/>
          </p:cNvPicPr>
          <p:nvPr>
            <p:ph/>
          </p:nvPr>
        </p:nvPicPr>
        <p:blipFill rotWithShape="1">
          <a:blip r:embed="rId2">
            <a:extLst>
              <a:ext uri="{28A0092B-C50C-407E-A947-70E740481C1C}">
                <a14:useLocalDpi xmlns:a14="http://schemas.microsoft.com/office/drawing/2010/main" val="0"/>
              </a:ext>
            </a:extLst>
          </a:blip>
          <a:srcRect/>
          <a:stretch>
            <a:fillRect/>
          </a:stretch>
        </p:blipFill>
        <p:spPr>
          <a:xfrm>
            <a:off x="10795" y="-23495"/>
            <a:ext cx="9122410" cy="5182235"/>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3"/>
          <p:cNvSpPr txBox="1">
            <a:spLocks noGrp="1" noChangeArrowheads="1"/>
          </p:cNvSpPr>
          <p:nvPr>
            <p:ph idx="1"/>
          </p:nvPr>
        </p:nvSpPr>
        <p:spPr>
          <a:xfrm>
            <a:off x="-34290" y="10795"/>
            <a:ext cx="9178290" cy="5170170"/>
          </a:xfrm>
          <a:prstGeom prst="rect">
            <a:avLst/>
          </a:prstGeom>
          <a:effectLst>
            <a:outerShdw blurRad="50800" dist="38100" dir="8100000" algn="tr" rotWithShape="0">
              <a:prstClr val="black">
                <a:alpha val="40000"/>
              </a:prstClr>
            </a:outerShdw>
          </a:effectLst>
          <a:scene3d>
            <a:camera prst="isometricOffAxis1Right"/>
            <a:lightRig rig="threePt" dir="t"/>
          </a:scene3d>
          <a:sp3d>
            <a:bevelT/>
          </a:sp3d>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ko-KR" altLang="en-US" sz="4500" dirty="0" smtClean="0">
                <a:solidFill>
                  <a:srgbClr val="FF0000"/>
                </a:solidFill>
                <a:latin typeface="맑은 고딕" charset="0"/>
                <a:ea typeface="맑은 고딕" charset="0"/>
              </a:rPr>
              <a:t>그럼 </a:t>
            </a:r>
            <a:r>
              <a:rPr lang="ko-KR" altLang="en-US" sz="4500" dirty="0" err="1" smtClean="0">
                <a:solidFill>
                  <a:srgbClr val="FF0000"/>
                </a:solidFill>
                <a:latin typeface="맑은 고딕" charset="0"/>
                <a:ea typeface="맑은 고딕" charset="0"/>
              </a:rPr>
              <a:t>우야지요</a:t>
            </a:r>
            <a:r>
              <a:rPr lang="ko-KR" altLang="en-US" sz="4500" dirty="0" smtClean="0">
                <a:solidFill>
                  <a:srgbClr val="FF0000"/>
                </a:solidFill>
                <a:latin typeface="맑은 고딕" charset="0"/>
                <a:ea typeface="맑은 고딕" charset="0"/>
              </a:rPr>
              <a:t> 싸 </a:t>
            </a:r>
            <a:r>
              <a:rPr lang="ko-KR" altLang="en-US" sz="4500" dirty="0" err="1" smtClean="0">
                <a:solidFill>
                  <a:srgbClr val="FF0000"/>
                </a:solidFill>
                <a:latin typeface="맑은 고딕" charset="0"/>
                <a:ea typeface="맑은 고딕" charset="0"/>
              </a:rPr>
              <a:t>말어</a:t>
            </a:r>
            <a:endParaRPr lang="ko-KR" altLang="en-US" sz="4500" dirty="0" smtClean="0">
              <a:solidFill>
                <a:srgbClr val="FF00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100" dirty="0" smtClean="0">
              <a:solidFill>
                <a:srgbClr val="FF0000"/>
              </a:solidFill>
              <a:latin typeface="맑은 고딕" charset="0"/>
              <a:ea typeface="맑은 고딕" charset="0"/>
            </a:endParaRPr>
          </a:p>
        </p:txBody>
      </p:sp>
      <p:sp>
        <p:nvSpPr>
          <p:cNvPr id="2" name="TextBox 1"/>
          <p:cNvSpPr txBox="1"/>
          <p:nvPr/>
        </p:nvSpPr>
        <p:spPr>
          <a:xfrm>
            <a:off x="539552" y="1491631"/>
            <a:ext cx="7920880" cy="258532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ko-KR" altLang="en-US" b="1" dirty="0" err="1" smtClean="0">
                <a:solidFill>
                  <a:srgbClr val="0070C0"/>
                </a:solidFill>
              </a:rPr>
              <a:t>우리조는</a:t>
            </a:r>
            <a:r>
              <a:rPr lang="ko-KR" altLang="en-US" b="1" dirty="0" smtClean="0">
                <a:solidFill>
                  <a:srgbClr val="0070C0"/>
                </a:solidFill>
              </a:rPr>
              <a:t> 이렇게 </a:t>
            </a:r>
            <a:r>
              <a:rPr lang="ko-KR" altLang="en-US" b="1" dirty="0" err="1" smtClean="0">
                <a:solidFill>
                  <a:srgbClr val="0070C0"/>
                </a:solidFill>
              </a:rPr>
              <a:t>생각합니다요</a:t>
            </a:r>
            <a:r>
              <a:rPr lang="en-US" altLang="ko-KR" b="1" dirty="0" smtClean="0">
                <a:solidFill>
                  <a:srgbClr val="0070C0"/>
                </a:solidFill>
              </a:rPr>
              <a:t>~~~</a:t>
            </a:r>
          </a:p>
          <a:p>
            <a:r>
              <a:rPr lang="ko-KR" altLang="en-US" b="1" dirty="0" smtClean="0">
                <a:solidFill>
                  <a:srgbClr val="0070C0"/>
                </a:solidFill>
              </a:rPr>
              <a:t>폭락이 일어날 가능성이 낮다</a:t>
            </a:r>
            <a:endParaRPr lang="en-US" altLang="ko-KR" b="1" dirty="0" smtClean="0">
              <a:solidFill>
                <a:srgbClr val="0070C0"/>
              </a:solidFill>
            </a:endParaRPr>
          </a:p>
          <a:p>
            <a:r>
              <a:rPr lang="ko-KR" altLang="en-US" b="1" dirty="0" smtClean="0">
                <a:solidFill>
                  <a:srgbClr val="0070C0"/>
                </a:solidFill>
              </a:rPr>
              <a:t>금융부담이 적다면 지속되는 저금리 시대에</a:t>
            </a:r>
            <a:endParaRPr lang="en-US" altLang="ko-KR" b="1" dirty="0" smtClean="0">
              <a:solidFill>
                <a:srgbClr val="0070C0"/>
              </a:solidFill>
            </a:endParaRPr>
          </a:p>
          <a:p>
            <a:r>
              <a:rPr lang="ko-KR" altLang="en-US" b="1" dirty="0" smtClean="0">
                <a:solidFill>
                  <a:srgbClr val="0070C0"/>
                </a:solidFill>
              </a:rPr>
              <a:t>아파트 입주물량이 </a:t>
            </a:r>
            <a:r>
              <a:rPr lang="en-US" altLang="ko-KR" b="1" dirty="0" smtClean="0">
                <a:solidFill>
                  <a:srgbClr val="0070C0"/>
                </a:solidFill>
              </a:rPr>
              <a:t>2017</a:t>
            </a:r>
            <a:r>
              <a:rPr lang="ko-KR" altLang="en-US" b="1" dirty="0" smtClean="0">
                <a:solidFill>
                  <a:srgbClr val="0070C0"/>
                </a:solidFill>
              </a:rPr>
              <a:t>년에는 대규모로 공급될 것으로 예상되는바</a:t>
            </a:r>
            <a:endParaRPr lang="en-US" altLang="ko-KR" b="1" dirty="0" smtClean="0">
              <a:solidFill>
                <a:srgbClr val="0070C0"/>
              </a:solidFill>
            </a:endParaRPr>
          </a:p>
          <a:p>
            <a:r>
              <a:rPr lang="ko-KR" altLang="en-US" b="1" dirty="0" smtClean="0">
                <a:solidFill>
                  <a:srgbClr val="0070C0"/>
                </a:solidFill>
              </a:rPr>
              <a:t>구별 주택가격 상승률이 활발한 해운대구</a:t>
            </a:r>
            <a:r>
              <a:rPr lang="en-US" altLang="ko-KR" b="1" dirty="0" smtClean="0">
                <a:solidFill>
                  <a:srgbClr val="0070C0"/>
                </a:solidFill>
              </a:rPr>
              <a:t>,</a:t>
            </a:r>
            <a:r>
              <a:rPr lang="ko-KR" altLang="en-US" b="1" dirty="0" smtClean="0">
                <a:solidFill>
                  <a:srgbClr val="0070C0"/>
                </a:solidFill>
              </a:rPr>
              <a:t>수영구</a:t>
            </a:r>
            <a:r>
              <a:rPr lang="en-US" altLang="ko-KR" b="1" dirty="0" smtClean="0">
                <a:solidFill>
                  <a:srgbClr val="0070C0"/>
                </a:solidFill>
              </a:rPr>
              <a:t>,</a:t>
            </a:r>
            <a:r>
              <a:rPr lang="ko-KR" altLang="en-US" b="1" dirty="0" smtClean="0">
                <a:solidFill>
                  <a:srgbClr val="0070C0"/>
                </a:solidFill>
              </a:rPr>
              <a:t>남구</a:t>
            </a:r>
            <a:r>
              <a:rPr lang="en-US" altLang="ko-KR" b="1" dirty="0" smtClean="0">
                <a:solidFill>
                  <a:srgbClr val="0070C0"/>
                </a:solidFill>
              </a:rPr>
              <a:t>,</a:t>
            </a:r>
            <a:r>
              <a:rPr lang="ko-KR" altLang="en-US" b="1" dirty="0" smtClean="0">
                <a:solidFill>
                  <a:srgbClr val="0070C0"/>
                </a:solidFill>
              </a:rPr>
              <a:t>강서구에 실수요자</a:t>
            </a:r>
            <a:endParaRPr lang="en-US" altLang="ko-KR" b="1" dirty="0" smtClean="0">
              <a:solidFill>
                <a:srgbClr val="0070C0"/>
              </a:solidFill>
            </a:endParaRPr>
          </a:p>
          <a:p>
            <a:r>
              <a:rPr lang="ko-KR" altLang="en-US" b="1" dirty="0" smtClean="0">
                <a:solidFill>
                  <a:srgbClr val="0070C0"/>
                </a:solidFill>
              </a:rPr>
              <a:t>위주로 투자해 봄이 어떨까</a:t>
            </a:r>
            <a:r>
              <a:rPr lang="en-US" altLang="ko-KR" b="1" dirty="0" smtClean="0">
                <a:solidFill>
                  <a:srgbClr val="0070C0"/>
                </a:solidFill>
              </a:rPr>
              <a:t>?</a:t>
            </a:r>
          </a:p>
          <a:p>
            <a:r>
              <a:rPr lang="ko-KR" altLang="en-US" b="1" dirty="0" err="1" smtClean="0">
                <a:solidFill>
                  <a:srgbClr val="0070C0"/>
                </a:solidFill>
              </a:rPr>
              <a:t>투기자는</a:t>
            </a:r>
            <a:r>
              <a:rPr lang="ko-KR" altLang="en-US" b="1" dirty="0" smtClean="0">
                <a:solidFill>
                  <a:srgbClr val="0070C0"/>
                </a:solidFill>
              </a:rPr>
              <a:t> 지켜보며 대응해야 </a:t>
            </a:r>
            <a:r>
              <a:rPr lang="ko-KR" altLang="en-US" b="1" dirty="0" err="1" smtClean="0">
                <a:solidFill>
                  <a:srgbClr val="0070C0"/>
                </a:solidFill>
              </a:rPr>
              <a:t>할듯</a:t>
            </a:r>
            <a:r>
              <a:rPr lang="en-US" altLang="ko-KR" b="1" dirty="0" smtClean="0">
                <a:solidFill>
                  <a:srgbClr val="0070C0"/>
                </a:solidFill>
              </a:rPr>
              <a:t>…..</a:t>
            </a:r>
          </a:p>
          <a:p>
            <a:r>
              <a:rPr lang="ko-KR" altLang="en-US" b="1" dirty="0" smtClean="0">
                <a:solidFill>
                  <a:srgbClr val="0070C0"/>
                </a:solidFill>
              </a:rPr>
              <a:t>결론은 무지 어려웠답니다</a:t>
            </a:r>
            <a:endParaRPr lang="en-US" altLang="ko-KR" b="1" dirty="0" smtClean="0">
              <a:solidFill>
                <a:srgbClr val="0070C0"/>
              </a:solidFill>
            </a:endParaRPr>
          </a:p>
          <a:p>
            <a:r>
              <a:rPr lang="ko-KR" altLang="en-US" b="1" dirty="0" smtClean="0">
                <a:solidFill>
                  <a:srgbClr val="FF0000"/>
                </a:solidFill>
              </a:rPr>
              <a:t>여러분 생각은 어떠신가요</a:t>
            </a:r>
            <a:r>
              <a:rPr lang="en-US" altLang="ko-KR" b="1" dirty="0" smtClean="0">
                <a:solidFill>
                  <a:srgbClr val="FF0000"/>
                </a:solidFill>
              </a:rPr>
              <a:t>????????????</a:t>
            </a:r>
            <a:endParaRPr lang="en-US" altLang="ko-KR" b="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3"/>
          <p:cNvSpPr txBox="1">
            <a:spLocks noGrp="1" noChangeArrowheads="1"/>
          </p:cNvSpPr>
          <p:nvPr>
            <p:ph idx="1"/>
          </p:nvPr>
        </p:nvSpPr>
        <p:spPr>
          <a:xfrm>
            <a:off x="-34290" y="-1270"/>
            <a:ext cx="9279890" cy="5125085"/>
          </a:xfrm>
          <a:prstGeom prst="rect">
            <a:avLst/>
          </a:prstGeom>
        </p:spPr>
        <p:txBody>
          <a:bodyPr vert="horz" wrap="square" lIns="91440" tIns="45720" rIns="91440" bIns="45720" anchor="t">
            <a:normAutofit fontScale="92500" lnSpcReduction="20000"/>
          </a:bodyPr>
          <a:lstStyle/>
          <a:p>
            <a:pPr marL="228600" indent="-228600" algn="l" defTabSz="508000" eaLnBrk="0" fontAlgn="auto">
              <a:lnSpc>
                <a:spcPct val="90000"/>
              </a:lnSpc>
              <a:spcBef>
                <a:spcPts val="0"/>
              </a:spcBef>
              <a:spcAft>
                <a:spcPts val="0"/>
              </a:spcAft>
              <a:buClr>
                <a:srgbClr val="FF0000"/>
              </a:buClr>
              <a:buFont typeface="맑은 고딕"/>
              <a:buChar char="•"/>
            </a:pPr>
            <a:r>
              <a:rPr lang="en-US" altLang="ko-KR" sz="2800" dirty="0" smtClean="0">
                <a:solidFill>
                  <a:srgbClr val="FF0000"/>
                </a:solidFill>
                <a:latin typeface="맑은 고딕" charset="0"/>
                <a:ea typeface="맑은 고딕" charset="0"/>
              </a:rPr>
              <a:t>TIP</a:t>
            </a:r>
            <a:endParaRPr lang="ko-KR" altLang="en-US" sz="2800" dirty="0" smtClean="0">
              <a:solidFill>
                <a:srgbClr val="FF00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800" dirty="0" smtClean="0">
              <a:solidFill>
                <a:srgbClr val="0000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900" dirty="0" smtClean="0">
                <a:solidFill>
                  <a:srgbClr val="009900"/>
                </a:solidFill>
                <a:latin typeface="맑은 고딕" charset="0"/>
                <a:ea typeface="맑은 고딕" charset="0"/>
              </a:rPr>
              <a:t>※ 주택 투자 전략</a:t>
            </a:r>
            <a:endParaRPr lang="ko-KR" altLang="en-US" sz="2900" dirty="0" smtClean="0">
              <a:solidFill>
                <a:srgbClr val="0099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r>
              <a:rPr lang="en-US" altLang="ko-KR" sz="2000" dirty="0" smtClean="0">
                <a:solidFill>
                  <a:schemeClr val="bg2">
                    <a:lumMod val="50000"/>
                    <a:lumOff val="0"/>
                  </a:schemeClr>
                </a:solidFill>
                <a:latin typeface="맑은 고딕" charset="0"/>
                <a:ea typeface="맑은 고딕" charset="0"/>
              </a:rPr>
              <a:t>▣ 주택 매수 시기, 투자시기인가?</a:t>
            </a:r>
            <a:endParaRPr lang="ko-KR" altLang="en-US" sz="2000" dirty="0" smtClean="0">
              <a:solidFill>
                <a:schemeClr val="bg2">
                  <a:lumMod val="50000"/>
                  <a:lumOff val="0"/>
                </a:schemeClr>
              </a:solidFill>
              <a:latin typeface="맑은 고딕" charset="0"/>
              <a:ea typeface="맑은 고딕" charset="0"/>
            </a:endParaRPr>
          </a:p>
          <a:p>
            <a:pPr marL="254000" indent="-254000" algn="l" defTabSz="508000" eaLnBrk="0" fontAlgn="auto">
              <a:lnSpc>
                <a:spcPct val="90000"/>
              </a:lnSpc>
              <a:spcBef>
                <a:spcPts val="0"/>
              </a:spcBef>
              <a:spcAft>
                <a:spcPts val="0"/>
              </a:spcAft>
              <a:buFontTx/>
              <a:buNone/>
            </a:pP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sz="2000" dirty="0" smtClean="0">
                <a:solidFill>
                  <a:srgbClr val="FC6600"/>
                </a:solidFill>
                <a:latin typeface="맑은 고딕" charset="0"/>
                <a:ea typeface="맑은 고딕" charset="0"/>
              </a:rPr>
              <a:t> -실수요자 위주로는 무난하고 투자자는 지켜보며 대응.</a:t>
            </a:r>
            <a:endParaRPr lang="ko-KR" altLang="en-US" sz="20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rgbClr val="4D009A"/>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bg2">
                    <a:lumMod val="50000"/>
                    <a:lumOff val="0"/>
                  </a:schemeClr>
                </a:solidFill>
                <a:latin typeface="맑은 고딕" charset="0"/>
                <a:ea typeface="맑은 고딕" charset="0"/>
              </a:rPr>
              <a:t>▣ 재건축 투자는 실수요자 위주로 단기 입주 가능지역 우선 검토</a:t>
            </a:r>
            <a:r>
              <a:rPr lang="en-US" altLang="ko-KR" sz="2000" dirty="0" smtClean="0">
                <a:solidFill>
                  <a:schemeClr val="tx1"/>
                </a:solidFill>
                <a:latin typeface="맑은 고딕" charset="0"/>
                <a:ea typeface="맑은 고딕" charset="0"/>
              </a:rPr>
              <a:t> </a:t>
            </a:r>
            <a:endParaRPr lang="ko-KR" altLang="en-US" sz="20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sz="2000" dirty="0" smtClean="0">
                <a:solidFill>
                  <a:srgbClr val="FC6600"/>
                </a:solidFill>
                <a:latin typeface="맑은 고딕" charset="0"/>
                <a:ea typeface="맑은 고딕" charset="0"/>
              </a:rPr>
              <a:t> 입주까지 장기간 소요되는 지역보다 4~5년 내 입주 가능 지역 중심  </a:t>
            </a:r>
            <a:endParaRPr lang="ko-KR" altLang="en-US" sz="20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bg2">
                    <a:lumMod val="50000"/>
                    <a:lumOff val="0"/>
                  </a:schemeClr>
                </a:solidFill>
                <a:latin typeface="맑은 고딕" charset="0"/>
                <a:ea typeface="맑은 고딕" charset="0"/>
              </a:rPr>
              <a:t>▣  재개발 투자 대응방안</a:t>
            </a: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sz="2000" dirty="0" smtClean="0">
                <a:solidFill>
                  <a:srgbClr val="FC6600"/>
                </a:solidFill>
                <a:latin typeface="맑은 고딕" charset="0"/>
                <a:ea typeface="맑은 고딕" charset="0"/>
              </a:rPr>
              <a:t>- 정부 정책 고려  (부산 : 해운대구, 남구, 수영구, 강서구, 기장군)</a:t>
            </a:r>
            <a:endParaRPr lang="ko-KR" altLang="en-US" sz="20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bg2">
                    <a:lumMod val="50000"/>
                    <a:lumOff val="0"/>
                  </a:schemeClr>
                </a:solidFill>
                <a:latin typeface="맑은 고딕" charset="0"/>
                <a:ea typeface="맑은 고딕" charset="0"/>
              </a:rPr>
              <a:t>▣  분양 시장은 청약통장 활용한 전략 수립 필요</a:t>
            </a: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tx1"/>
                </a:solidFill>
                <a:latin typeface="맑은 고딕" charset="0"/>
                <a:ea typeface="맑은 고딕" charset="0"/>
              </a:rPr>
              <a:t>   </a:t>
            </a:r>
            <a:r>
              <a:rPr lang="en-US" altLang="ko-KR" sz="2000" dirty="0" smtClean="0">
                <a:solidFill>
                  <a:srgbClr val="FC6600"/>
                </a:solidFill>
                <a:latin typeface="맑은 고딕" charset="0"/>
                <a:ea typeface="맑은 고딕" charset="0"/>
              </a:rPr>
              <a:t> -  새 아파트 갈아타기 전략, 소득공제 활용등 재테크 수단, 전매투자</a:t>
            </a:r>
            <a:endParaRPr lang="ko-KR" altLang="en-US" sz="20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chemeClr val="bg2">
                    <a:lumMod val="50000"/>
                    <a:lumOff val="0"/>
                  </a:schemeClr>
                </a:solidFill>
                <a:latin typeface="맑은 고딕" charset="0"/>
                <a:ea typeface="맑은 고딕" charset="0"/>
              </a:rPr>
              <a:t>▣  단독주택 , 점포겸용택지 등 투자 유의</a:t>
            </a: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2000" dirty="0" smtClean="0">
                <a:solidFill>
                  <a:srgbClr val="FC6600"/>
                </a:solidFill>
                <a:latin typeface="맑은 고딕" charset="0"/>
                <a:ea typeface="맑은 고딕" charset="0"/>
              </a:rPr>
              <a:t>    - 기초 가격 상승으로 건축비용등을 고려한 사업성 분석 철저</a:t>
            </a:r>
            <a:endParaRPr lang="ko-KR" altLang="en-US" sz="20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2000" dirty="0" smtClean="0">
              <a:solidFill>
                <a:schemeClr val="tx1"/>
              </a:solidFill>
              <a:latin typeface="맑은 고딕" charset="0"/>
              <a:ea typeface="맑은 고딕"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noGrp="1" noChangeArrowheads="1"/>
          </p:cNvSpPr>
          <p:nvPr>
            <p:ph type="title"/>
          </p:nvPr>
        </p:nvSpPr>
        <p:spPr>
          <a:xfrm>
            <a:off x="10160" y="10795"/>
            <a:ext cx="8680450" cy="384175"/>
          </a:xfrm>
          <a:prstGeom prst="rect">
            <a:avLst/>
          </a:prstGeom>
        </p:spPr>
        <p:txBody>
          <a:bodyPr vert="horz" wrap="square" lIns="91440" tIns="45720" rIns="91440" bIns="45720" anchor="ctr">
            <a:normAutofit/>
          </a:bodyPr>
          <a:lstStyle/>
          <a:p>
            <a:pPr marL="228600" indent="-228600" algn="l" defTabSz="508000" eaLnBrk="0" fontAlgn="auto">
              <a:lnSpc>
                <a:spcPct val="90000"/>
              </a:lnSpc>
              <a:spcBef>
                <a:spcPts val="0"/>
              </a:spcBef>
              <a:spcAft>
                <a:spcPts val="0"/>
              </a:spcAft>
              <a:buFontTx/>
              <a:buNone/>
            </a:pPr>
            <a:r>
              <a:rPr lang="en-US" altLang="ko-KR" sz="2000" dirty="0" smtClean="0">
                <a:solidFill>
                  <a:srgbClr val="009900"/>
                </a:solidFill>
                <a:latin typeface="맑은 고딕" charset="0"/>
                <a:ea typeface="맑은 고딕" charset="0"/>
              </a:rPr>
              <a:t>※  주택 시장 트렌드</a:t>
            </a:r>
            <a:endParaRPr lang="ko-KR" altLang="en-US" sz="2000" dirty="0" smtClean="0">
              <a:solidFill>
                <a:srgbClr val="009900"/>
              </a:solidFill>
              <a:latin typeface="맑은 고딕" charset="0"/>
              <a:ea typeface="맑은 고딕" charset="0"/>
            </a:endParaRPr>
          </a:p>
        </p:txBody>
      </p:sp>
      <p:sp>
        <p:nvSpPr>
          <p:cNvPr id="3" name="내용 개체 틀 3"/>
          <p:cNvSpPr txBox="1">
            <a:spLocks noGrp="1" noChangeArrowheads="1"/>
          </p:cNvSpPr>
          <p:nvPr>
            <p:ph idx="1"/>
          </p:nvPr>
        </p:nvSpPr>
        <p:spPr>
          <a:xfrm>
            <a:off x="10160" y="404495"/>
            <a:ext cx="9100185" cy="4708525"/>
          </a:xfrm>
          <a:prstGeom prst="rect">
            <a:avLst/>
          </a:prstGeom>
        </p:spPr>
        <p:txBody>
          <a:bodyPr vert="horz" wrap="square" lIns="91440" tIns="45720" rIns="91440" bIns="45720" anchor="t"/>
          <a:lstStyle/>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주택 시장은 지역별. 평형별. 유형별 차별화 현상 지속</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수도권과 지방, 소형과 중.대형, 단독주택 . 아파트. 다세대연립등</a:t>
            </a:r>
            <a:endParaRPr lang="ko-KR" altLang="en-US" sz="14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정부 정책도 전세보다 월세 지원으로 변화</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보증부 월세등 월세 비중 증가. 전세입자의 매수 전환 지원 필요</a:t>
            </a:r>
            <a:endParaRPr lang="ko-KR" altLang="en-US" sz="14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소유 개념에서 거주 공간으로 인식 전환</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내집마련 의지 약화. 결혼 후 다소 변화</a:t>
            </a:r>
            <a:endParaRPr lang="ko-KR" altLang="en-US" sz="14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시세차익 기대보다 임대수익 위주로 점차 변화</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투자차익 보다 평상시 임대료 수입등 현금 흐름 중시</a:t>
            </a:r>
            <a:endParaRPr lang="ko-KR" altLang="en-US" sz="14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도심지 위주의 직주근접 주거 형태 선호 증가</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 신도시등 외곽보다 출퇴근등 교통 편리지역 비중</a:t>
            </a:r>
            <a:r>
              <a:rPr lang="en-US" altLang="ko-KR" sz="1400" dirty="0" smtClean="0">
                <a:solidFill>
                  <a:schemeClr val="tx1"/>
                </a:solidFill>
                <a:latin typeface="맑은 고딕" charset="0"/>
                <a:ea typeface="맑은 고딕" charset="0"/>
              </a:rPr>
              <a:t> 강화</a:t>
            </a: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산, 강, 바다, 공원 등 환경적 쾌적성 중기</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 주거 환경요인 선호, 테라스하우스 인기, 소형 전원주택 부각</a:t>
            </a:r>
            <a:endParaRPr lang="ko-KR" altLang="en-US" sz="14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endParaRPr lang="ko-KR" altLang="en-US" sz="1400" dirty="0" smtClean="0">
              <a:solidFill>
                <a:schemeClr val="tx1"/>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bg2">
                    <a:lumMod val="50000"/>
                    <a:lumOff val="0"/>
                  </a:schemeClr>
                </a:solidFill>
                <a:latin typeface="맑은 고딕" charset="0"/>
                <a:ea typeface="맑은 고딕" charset="0"/>
              </a:rPr>
              <a:t>▣  새아파트 중심의 가격 형성 및 시장 선도</a:t>
            </a:r>
            <a:endParaRPr lang="ko-KR" altLang="en-US" sz="1400" dirty="0" smtClean="0">
              <a:solidFill>
                <a:schemeClr val="bg2">
                  <a:lumMod val="50000"/>
                  <a:lumOff val="0"/>
                </a:schemeClr>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chemeClr val="tx1"/>
                </a:solidFill>
                <a:latin typeface="맑은 고딕" charset="0"/>
                <a:ea typeface="맑은 고딕" charset="0"/>
              </a:rPr>
              <a:t>     </a:t>
            </a:r>
            <a:r>
              <a:rPr lang="en-US" altLang="ko-KR" sz="1400" dirty="0" smtClean="0">
                <a:solidFill>
                  <a:srgbClr val="FC6600"/>
                </a:solidFill>
                <a:latin typeface="맑은 고딕" charset="0"/>
                <a:ea typeface="맑은 고딕" charset="0"/>
              </a:rPr>
              <a:t>- 재건축, 리모델링 대상 아파트 증가 속에 새 아파트 선호 증가 </a:t>
            </a:r>
            <a:endParaRPr lang="ko-KR" altLang="en-US" sz="1400" dirty="0" smtClean="0">
              <a:solidFill>
                <a:srgbClr val="FC6600"/>
              </a:solidFill>
              <a:latin typeface="맑은 고딕" charset="0"/>
              <a:ea typeface="맑은 고딕" charset="0"/>
            </a:endParaRPr>
          </a:p>
          <a:p>
            <a:pPr marL="228600" indent="-228600" algn="l" defTabSz="508000" eaLnBrk="0" fontAlgn="auto">
              <a:lnSpc>
                <a:spcPct val="90000"/>
              </a:lnSpc>
              <a:spcBef>
                <a:spcPts val="0"/>
              </a:spcBef>
              <a:spcAft>
                <a:spcPts val="0"/>
              </a:spcAft>
              <a:buFontTx/>
              <a:buNone/>
            </a:pPr>
            <a:r>
              <a:rPr lang="en-US" altLang="ko-KR" sz="1400" dirty="0" smtClean="0">
                <a:solidFill>
                  <a:srgbClr val="FC6600"/>
                </a:solidFill>
                <a:latin typeface="맑은 고딕" charset="0"/>
                <a:ea typeface="맑은 고딕" charset="0"/>
              </a:rPr>
              <a:t>     - 투자 개념보다 당장의 거주편의 및 이용가치를 우선</a:t>
            </a:r>
            <a:endParaRPr lang="ko-KR" altLang="en-US" sz="1400" dirty="0" smtClean="0">
              <a:solidFill>
                <a:srgbClr val="FC6600"/>
              </a:solidFill>
              <a:latin typeface="맑은 고딕" charset="0"/>
              <a:ea typeface="맑은 고딕"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1" descr="C:/Users/user/AppData/Roaming/PolarisOffice/ETemp/10848_9130184/fImage139731803720.jpe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1270" y="44450"/>
            <a:ext cx="9134475" cy="5010785"/>
          </a:xfrm>
          <a:prstGeom prst="rect">
            <a:avLst/>
          </a:prstGeom>
          <a:noFill/>
        </p:spPr>
      </p:pic>
      <p:sp>
        <p:nvSpPr>
          <p:cNvPr id="3" name="내용 개체 틀 3"/>
          <p:cNvSpPr txBox="1">
            <a:spLocks noGrp="1" noChangeArrowheads="1"/>
          </p:cNvSpPr>
          <p:nvPr>
            <p:ph idx="1"/>
          </p:nvPr>
        </p:nvSpPr>
        <p:spPr>
          <a:xfrm>
            <a:off x="-1270" y="-22225"/>
            <a:ext cx="9167495" cy="5123815"/>
          </a:xfrm>
          <a:prstGeom prst="rect">
            <a:avLst/>
          </a:prstGeom>
        </p:spPr>
        <p:txBody>
          <a:bodyPr vert="horz" wrap="square" lIns="91440" tIns="45720" rIns="91440" bIns="45720" anchor="t">
            <a:normAutofit/>
          </a:bodyPr>
          <a:lstStyle/>
          <a:p>
            <a:pPr marL="228600" indent="-228600" algn="l" defTabSz="508000" eaLnBrk="0" fontAlgn="auto">
              <a:lnSpc>
                <a:spcPct val="90000"/>
              </a:lnSpc>
              <a:spcBef>
                <a:spcPts val="0"/>
              </a:spcBef>
              <a:spcAft>
                <a:spcPts val="0"/>
              </a:spcAft>
              <a:buFontTx/>
              <a:buNone/>
            </a:pPr>
            <a:r>
              <a:rPr lang="en-US" altLang="ko-KR" sz="2800" dirty="0" smtClean="0">
                <a:solidFill>
                  <a:schemeClr val="tx1"/>
                </a:solidFill>
                <a:latin typeface="맑은 고딕" charset="0"/>
                <a:ea typeface="맑은 고딕" charset="0"/>
              </a:rPr>
              <a:t>                                                                                                       </a:t>
            </a:r>
            <a:endParaRPr lang="ko-KR" altLang="en-US" sz="2800" dirty="0" smtClean="0">
              <a:solidFill>
                <a:schemeClr val="tx1"/>
              </a:solidFill>
              <a:latin typeface="맑은 고딕" charset="0"/>
              <a:ea typeface="맑은 고딕"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모서리가 둥근 직사각형 2"/>
          <p:cNvSpPr/>
          <p:nvPr/>
        </p:nvSpPr>
        <p:spPr>
          <a:xfrm>
            <a:off x="395536" y="1064260"/>
            <a:ext cx="8352928" cy="8594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ko-KR" dirty="0" smtClean="0"/>
          </a:p>
          <a:p>
            <a:pPr algn="ctr"/>
            <a:r>
              <a:rPr lang="ko-KR" altLang="en-US" sz="2000" dirty="0" smtClean="0"/>
              <a:t>■ </a:t>
            </a:r>
            <a:r>
              <a:rPr lang="ko-KR" altLang="en-US" sz="2000" dirty="0"/>
              <a:t>부산지역 주택시장은 금년 들어서도 분양시장이 활기를 </a:t>
            </a:r>
            <a:endParaRPr lang="en-US" altLang="ko-KR" sz="2000" dirty="0" smtClean="0"/>
          </a:p>
          <a:p>
            <a:pPr algn="ctr"/>
            <a:r>
              <a:rPr lang="ko-KR" altLang="en-US" sz="2000" dirty="0" smtClean="0"/>
              <a:t>이어가는 </a:t>
            </a:r>
            <a:r>
              <a:rPr lang="ko-KR" altLang="en-US" sz="2000" dirty="0"/>
              <a:t>가운데 매매시장도 </a:t>
            </a:r>
            <a:r>
              <a:rPr lang="ko-KR" altLang="en-US" sz="2000" dirty="0" err="1"/>
              <a:t>호조세를</a:t>
            </a:r>
            <a:r>
              <a:rPr lang="ko-KR" altLang="en-US" sz="2000" dirty="0"/>
              <a:t> 보임</a:t>
            </a:r>
          </a:p>
          <a:p>
            <a:pPr algn="ctr"/>
            <a:r>
              <a:rPr lang="ko-KR" altLang="en-US" dirty="0"/>
              <a:t> </a:t>
            </a:r>
          </a:p>
        </p:txBody>
      </p:sp>
      <p:sp>
        <p:nvSpPr>
          <p:cNvPr id="2" name="제목 1"/>
          <p:cNvSpPr>
            <a:spLocks noGrp="1"/>
          </p:cNvSpPr>
          <p:nvPr>
            <p:ph type="title"/>
          </p:nvPr>
        </p:nvSpPr>
        <p:spPr/>
        <p:txBody>
          <a:bodyPr>
            <a:normAutofit fontScale="90000"/>
          </a:bodyPr>
          <a:lstStyle/>
          <a:p>
            <a:r>
              <a:rPr lang="en-US" altLang="ko-KR" dirty="0" smtClean="0">
                <a:latin typeface="+mj-ea"/>
              </a:rPr>
              <a:t/>
            </a:r>
            <a:br>
              <a:rPr lang="en-US" altLang="ko-KR" dirty="0" smtClean="0">
                <a:latin typeface="+mj-ea"/>
              </a:rPr>
            </a:br>
            <a:r>
              <a:rPr lang="en-US" altLang="ko-KR" sz="3600" b="1" dirty="0" smtClean="0">
                <a:latin typeface="+mj-ea"/>
                <a:ea typeface="+mj-ea"/>
              </a:rPr>
              <a:t>I</a:t>
            </a:r>
            <a:r>
              <a:rPr lang="en-US" altLang="ko-KR" sz="3600" b="1" dirty="0">
                <a:latin typeface="+mj-ea"/>
                <a:ea typeface="+mj-ea"/>
              </a:rPr>
              <a:t>. </a:t>
            </a:r>
            <a:r>
              <a:rPr lang="ko-KR" altLang="en-US" sz="3600" b="1" dirty="0">
                <a:latin typeface="+mj-ea"/>
                <a:ea typeface="+mj-ea"/>
              </a:rPr>
              <a:t>최근 부산지역 주택시장 동향</a:t>
            </a:r>
            <a:br>
              <a:rPr lang="ko-KR" altLang="en-US" sz="3600" b="1" dirty="0">
                <a:latin typeface="+mj-ea"/>
                <a:ea typeface="+mj-ea"/>
              </a:rPr>
            </a:br>
            <a:endParaRPr lang="ko-KR" altLang="en-US" sz="3600" b="1" dirty="0">
              <a:latin typeface="+mj-ea"/>
              <a:ea typeface="+mj-ea"/>
            </a:endParaRPr>
          </a:p>
        </p:txBody>
      </p:sp>
      <p:sp>
        <p:nvSpPr>
          <p:cNvPr id="5" name="TextBox 4"/>
          <p:cNvSpPr txBox="1"/>
          <p:nvPr/>
        </p:nvSpPr>
        <p:spPr>
          <a:xfrm>
            <a:off x="457200" y="1923678"/>
            <a:ext cx="8076510" cy="830997"/>
          </a:xfrm>
          <a:prstGeom prst="rect">
            <a:avLst/>
          </a:prstGeom>
          <a:noFill/>
        </p:spPr>
        <p:txBody>
          <a:bodyPr wrap="square" rtlCol="0">
            <a:spAutoFit/>
          </a:bodyPr>
          <a:lstStyle/>
          <a:p>
            <a:r>
              <a:rPr lang="ko-KR" altLang="en-US" sz="2400" dirty="0">
                <a:latin typeface="+mn-ea"/>
                <a:ea typeface="+mn-ea"/>
              </a:rPr>
              <a:t> </a:t>
            </a:r>
            <a:r>
              <a:rPr lang="en-US" altLang="ko-KR" sz="2400" b="1" dirty="0">
                <a:latin typeface="+mn-ea"/>
                <a:ea typeface="+mn-ea"/>
              </a:rPr>
              <a:t>(</a:t>
            </a:r>
            <a:r>
              <a:rPr lang="ko-KR" altLang="en-US" sz="2400" b="1" dirty="0">
                <a:latin typeface="+mn-ea"/>
                <a:ea typeface="+mn-ea"/>
              </a:rPr>
              <a:t>분양시장</a:t>
            </a:r>
            <a:r>
              <a:rPr lang="en-US" altLang="ko-KR" sz="2400" b="1" dirty="0" smtClean="0">
                <a:latin typeface="+mn-ea"/>
                <a:ea typeface="+mn-ea"/>
              </a:rPr>
              <a:t>)</a:t>
            </a:r>
          </a:p>
          <a:p>
            <a:endParaRPr lang="en-US" altLang="ko-KR" sz="2400" dirty="0" smtClean="0">
              <a:latin typeface="+mn-ea"/>
              <a:ea typeface="+mn-ea"/>
            </a:endParaRPr>
          </a:p>
        </p:txBody>
      </p:sp>
      <p:pic>
        <p:nvPicPr>
          <p:cNvPr id="8" name="그림 7"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7734"/>
            <a:ext cx="7994158" cy="2592288"/>
          </a:xfrm>
          <a:prstGeom prst="rect">
            <a:avLst/>
          </a:prstGeom>
        </p:spPr>
      </p:pic>
    </p:spTree>
    <p:extLst>
      <p:ext uri="{BB962C8B-B14F-4D97-AF65-F5344CB8AC3E}">
        <p14:creationId xmlns:p14="http://schemas.microsoft.com/office/powerpoint/2010/main" val="824184892"/>
      </p:ext>
    </p:extLst>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33044"/>
            <a:ext cx="7488832" cy="3530208"/>
          </a:xfrm>
          <a:prstGeom prst="rect">
            <a:avLst/>
          </a:prstGeom>
        </p:spPr>
      </p:pic>
    </p:spTree>
    <p:extLst>
      <p:ext uri="{BB962C8B-B14F-4D97-AF65-F5344CB8AC3E}">
        <p14:creationId xmlns:p14="http://schemas.microsoft.com/office/powerpoint/2010/main" val="42568996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9503"/>
            <a:ext cx="8424936" cy="4248472"/>
          </a:xfrm>
          <a:prstGeom prst="rect">
            <a:avLst/>
          </a:prstGeom>
        </p:spPr>
      </p:pic>
    </p:spTree>
    <p:extLst>
      <p:ext uri="{BB962C8B-B14F-4D97-AF65-F5344CB8AC3E}">
        <p14:creationId xmlns:p14="http://schemas.microsoft.com/office/powerpoint/2010/main" val="1552563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95486"/>
            <a:ext cx="3168352" cy="400110"/>
          </a:xfrm>
          <a:prstGeom prst="rect">
            <a:avLst/>
          </a:prstGeom>
          <a:noFill/>
        </p:spPr>
        <p:txBody>
          <a:bodyPr wrap="square" rtlCol="0">
            <a:spAutoFit/>
          </a:bodyPr>
          <a:lstStyle/>
          <a:p>
            <a:r>
              <a:rPr lang="en-US" altLang="ko-KR" sz="2000" b="1" dirty="0" smtClean="0">
                <a:latin typeface="+mj-ea"/>
                <a:ea typeface="+mj-ea"/>
              </a:rPr>
              <a:t>(</a:t>
            </a:r>
            <a:r>
              <a:rPr lang="ko-KR" altLang="en-US" sz="2000" b="1" dirty="0" smtClean="0">
                <a:latin typeface="+mj-ea"/>
                <a:ea typeface="+mj-ea"/>
              </a:rPr>
              <a:t>매매시장</a:t>
            </a:r>
            <a:r>
              <a:rPr lang="en-US" altLang="ko-KR" sz="2000" b="1" dirty="0" smtClean="0">
                <a:latin typeface="+mj-ea"/>
                <a:ea typeface="+mj-ea"/>
              </a:rPr>
              <a:t>)</a:t>
            </a:r>
            <a:endParaRPr lang="ko-KR" altLang="en-US" sz="2000" b="1" dirty="0">
              <a:latin typeface="+mj-ea"/>
              <a:ea typeface="+mj-ea"/>
            </a:endParaRPr>
          </a:p>
        </p:txBody>
      </p:sp>
      <p:sp>
        <p:nvSpPr>
          <p:cNvPr id="4" name="TextBox 3"/>
          <p:cNvSpPr txBox="1"/>
          <p:nvPr/>
        </p:nvSpPr>
        <p:spPr>
          <a:xfrm>
            <a:off x="251520" y="699542"/>
            <a:ext cx="8568952" cy="646331"/>
          </a:xfrm>
          <a:prstGeom prst="rect">
            <a:avLst/>
          </a:prstGeom>
          <a:noFill/>
        </p:spPr>
        <p:txBody>
          <a:bodyPr wrap="square" rtlCol="0">
            <a:spAutoFit/>
          </a:bodyPr>
          <a:lstStyle/>
          <a:p>
            <a:r>
              <a:rPr lang="ko-KR" altLang="en-US" dirty="0">
                <a:latin typeface="+mn-ea"/>
                <a:ea typeface="+mn-ea"/>
              </a:rPr>
              <a:t>□ 작</a:t>
            </a:r>
            <a:r>
              <a:rPr lang="ko-KR" altLang="en-US" dirty="0" smtClean="0">
                <a:latin typeface="+mn-ea"/>
                <a:ea typeface="+mn-ea"/>
              </a:rPr>
              <a:t>년 </a:t>
            </a:r>
            <a:r>
              <a:rPr lang="en-US" altLang="ko-KR" dirty="0">
                <a:latin typeface="+mn-ea"/>
                <a:ea typeface="+mn-ea"/>
              </a:rPr>
              <a:t>1~6</a:t>
            </a:r>
            <a:r>
              <a:rPr lang="ko-KR" altLang="en-US" dirty="0" err="1">
                <a:latin typeface="+mn-ea"/>
                <a:ea typeface="+mn-ea"/>
              </a:rPr>
              <a:t>월중</a:t>
            </a:r>
            <a:r>
              <a:rPr lang="ko-KR" altLang="en-US" dirty="0">
                <a:latin typeface="+mn-ea"/>
                <a:ea typeface="+mn-ea"/>
              </a:rPr>
              <a:t> 부산지역 주택매매 거래량은 </a:t>
            </a:r>
            <a:r>
              <a:rPr lang="en-US" altLang="ko-KR" dirty="0">
                <a:latin typeface="+mn-ea"/>
                <a:ea typeface="+mn-ea"/>
              </a:rPr>
              <a:t>54,805</a:t>
            </a:r>
            <a:r>
              <a:rPr lang="ko-KR" altLang="en-US" dirty="0">
                <a:latin typeface="+mn-ea"/>
                <a:ea typeface="+mn-ea"/>
              </a:rPr>
              <a:t>건으로 전년동기대비 </a:t>
            </a:r>
            <a:r>
              <a:rPr lang="en-US" altLang="ko-KR" dirty="0">
                <a:latin typeface="+mn-ea"/>
                <a:ea typeface="+mn-ea"/>
              </a:rPr>
              <a:t>30.7% </a:t>
            </a:r>
            <a:r>
              <a:rPr lang="ko-KR" altLang="en-US" dirty="0">
                <a:latin typeface="+mn-ea"/>
                <a:ea typeface="+mn-ea"/>
              </a:rPr>
              <a:t>증가하여 지난해</a:t>
            </a:r>
            <a:r>
              <a:rPr lang="en-US" altLang="ko-KR" dirty="0">
                <a:latin typeface="+mn-ea"/>
                <a:ea typeface="+mn-ea"/>
              </a:rPr>
              <a:t>(+23.5%) </a:t>
            </a:r>
            <a:r>
              <a:rPr lang="ko-KR" altLang="en-US" dirty="0">
                <a:latin typeface="+mn-ea"/>
                <a:ea typeface="+mn-ea"/>
              </a:rPr>
              <a:t>보다 증가세가 </a:t>
            </a:r>
            <a:r>
              <a:rPr lang="ko-KR" altLang="en-US" dirty="0" smtClean="0">
                <a:latin typeface="+mn-ea"/>
                <a:ea typeface="+mn-ea"/>
              </a:rPr>
              <a:t>확대</a:t>
            </a:r>
            <a:endParaRPr lang="ko-KR" altLang="en-US" dirty="0">
              <a:latin typeface="+mn-ea"/>
              <a:ea typeface="+mn-ea"/>
            </a:endParaRPr>
          </a:p>
        </p:txBody>
      </p:sp>
      <p:pic>
        <p:nvPicPr>
          <p:cNvPr id="3" name="그림 2"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70003"/>
            <a:ext cx="8640960" cy="3422027"/>
          </a:xfrm>
          <a:prstGeom prst="rect">
            <a:avLst/>
          </a:prstGeom>
        </p:spPr>
      </p:pic>
    </p:spTree>
    <p:extLst>
      <p:ext uri="{BB962C8B-B14F-4D97-AF65-F5344CB8AC3E}">
        <p14:creationId xmlns:p14="http://schemas.microsoft.com/office/powerpoint/2010/main" val="3899814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1470"/>
            <a:ext cx="8424936" cy="4824536"/>
          </a:xfrm>
          <a:prstGeom prst="rect">
            <a:avLst/>
          </a:prstGeom>
        </p:spPr>
      </p:pic>
    </p:spTree>
    <p:extLst>
      <p:ext uri="{BB962C8B-B14F-4D97-AF65-F5344CB8AC3E}">
        <p14:creationId xmlns:p14="http://schemas.microsoft.com/office/powerpoint/2010/main" val="3417969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3478"/>
            <a:ext cx="8784976" cy="4536504"/>
          </a:xfrm>
          <a:prstGeom prst="rect">
            <a:avLst/>
          </a:prstGeom>
        </p:spPr>
      </p:pic>
    </p:spTree>
    <p:extLst>
      <p:ext uri="{BB962C8B-B14F-4D97-AF65-F5344CB8AC3E}">
        <p14:creationId xmlns:p14="http://schemas.microsoft.com/office/powerpoint/2010/main" val="2658087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200" b="1" dirty="0">
                <a:latin typeface="+mj-ea"/>
                <a:ea typeface="+mj-ea"/>
              </a:rPr>
              <a:t>Ⅱ. </a:t>
            </a:r>
            <a:r>
              <a:rPr lang="ko-KR" altLang="en-US" sz="3200" b="1" dirty="0">
                <a:latin typeface="+mj-ea"/>
                <a:ea typeface="+mj-ea"/>
              </a:rPr>
              <a:t>부산지역 주택시장의 특징</a:t>
            </a:r>
          </a:p>
        </p:txBody>
      </p:sp>
      <p:sp>
        <p:nvSpPr>
          <p:cNvPr id="3" name="모서리가 둥근 직사각형 2"/>
          <p:cNvSpPr/>
          <p:nvPr/>
        </p:nvSpPr>
        <p:spPr>
          <a:xfrm>
            <a:off x="251520" y="1064260"/>
            <a:ext cx="8640960" cy="10754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400" dirty="0" smtClean="0"/>
          </a:p>
          <a:p>
            <a:pPr algn="ctr"/>
            <a:r>
              <a:rPr lang="ko-KR" altLang="en-US" sz="1400" dirty="0" smtClean="0">
                <a:latin typeface="+mn-ea"/>
              </a:rPr>
              <a:t>■ </a:t>
            </a:r>
            <a:r>
              <a:rPr lang="ko-KR" altLang="en-US" sz="1400" dirty="0">
                <a:latin typeface="+mn-ea"/>
              </a:rPr>
              <a:t>최근 부산지역 주택시장의 특징은 분양시장이 </a:t>
            </a:r>
            <a:r>
              <a:rPr lang="ko-KR" altLang="en-US" sz="1400" dirty="0" err="1">
                <a:latin typeface="+mn-ea"/>
              </a:rPr>
              <a:t>초강세를</a:t>
            </a:r>
            <a:r>
              <a:rPr lang="ko-KR" altLang="en-US" sz="1400" dirty="0">
                <a:latin typeface="+mn-ea"/>
              </a:rPr>
              <a:t> 보이는 가운데 </a:t>
            </a:r>
            <a:r>
              <a:rPr lang="ko-KR" altLang="en-US" sz="1400" dirty="0" smtClean="0">
                <a:latin typeface="+mn-ea"/>
              </a:rPr>
              <a:t>우리나라 주요도시</a:t>
            </a:r>
            <a:r>
              <a:rPr lang="ko-KR" altLang="en-US" sz="1400" dirty="0">
                <a:latin typeface="+mn-ea"/>
              </a:rPr>
              <a:t> </a:t>
            </a:r>
            <a:r>
              <a:rPr lang="ko-KR" altLang="en-US" sz="1400" dirty="0" smtClean="0">
                <a:latin typeface="+mn-ea"/>
              </a:rPr>
              <a:t>중에서도 </a:t>
            </a:r>
            <a:r>
              <a:rPr lang="ko-KR" altLang="en-US" sz="1400" dirty="0">
                <a:latin typeface="+mn-ea"/>
              </a:rPr>
              <a:t>가장 활발한 </a:t>
            </a:r>
            <a:r>
              <a:rPr lang="ko-KR" altLang="en-US" sz="1400" dirty="0" smtClean="0">
                <a:latin typeface="+mn-ea"/>
              </a:rPr>
              <a:t>모습</a:t>
            </a:r>
            <a:endParaRPr lang="en-US" altLang="ko-KR" sz="1400" dirty="0" smtClean="0">
              <a:latin typeface="+mn-ea"/>
            </a:endParaRPr>
          </a:p>
          <a:p>
            <a:pPr algn="ctr"/>
            <a:endParaRPr lang="en-US" altLang="ko-KR" sz="1400" dirty="0">
              <a:latin typeface="+mn-ea"/>
            </a:endParaRPr>
          </a:p>
          <a:p>
            <a:pPr algn="ctr"/>
            <a:r>
              <a:rPr lang="ko-KR" altLang="en-US" sz="1400" dirty="0" smtClean="0">
                <a:latin typeface="+mn-ea"/>
              </a:rPr>
              <a:t>■ 반면 매매시장 온기는 주요도시와 비슷한 상황</a:t>
            </a:r>
          </a:p>
          <a:p>
            <a:pPr algn="ctr"/>
            <a:endParaRPr lang="ko-KR" altLang="en-US" sz="1400" dirty="0">
              <a:latin typeface="+mn-ea"/>
            </a:endParaRPr>
          </a:p>
        </p:txBody>
      </p:sp>
      <p:sp>
        <p:nvSpPr>
          <p:cNvPr id="6" name="TextBox 5"/>
          <p:cNvSpPr txBox="1"/>
          <p:nvPr/>
        </p:nvSpPr>
        <p:spPr>
          <a:xfrm>
            <a:off x="395536" y="2283718"/>
            <a:ext cx="3960440" cy="338554"/>
          </a:xfrm>
          <a:prstGeom prst="rect">
            <a:avLst/>
          </a:prstGeom>
          <a:noFill/>
        </p:spPr>
        <p:txBody>
          <a:bodyPr wrap="square" rtlCol="0">
            <a:spAutoFit/>
          </a:bodyPr>
          <a:lstStyle/>
          <a:p>
            <a:r>
              <a:rPr lang="en-US" altLang="ko-KR" sz="1600" b="1" dirty="0">
                <a:latin typeface="+mn-ea"/>
                <a:ea typeface="+mn-ea"/>
              </a:rPr>
              <a:t>1. </a:t>
            </a:r>
            <a:r>
              <a:rPr lang="ko-KR" altLang="en-US" sz="1600" b="1" dirty="0">
                <a:latin typeface="+mn-ea"/>
                <a:ea typeface="+mn-ea"/>
              </a:rPr>
              <a:t>분양시장 움직임 </a:t>
            </a:r>
            <a:r>
              <a:rPr lang="ko-KR" altLang="en-US" sz="1600" b="1" dirty="0" err="1">
                <a:latin typeface="+mn-ea"/>
                <a:ea typeface="+mn-ea"/>
              </a:rPr>
              <a:t>초강세</a:t>
            </a:r>
            <a:endParaRPr lang="ko-KR" altLang="en-US" sz="1600" b="1" dirty="0">
              <a:latin typeface="+mn-ea"/>
              <a:ea typeface="+mn-ea"/>
            </a:endParaRPr>
          </a:p>
        </p:txBody>
      </p:sp>
      <p:pic>
        <p:nvPicPr>
          <p:cNvPr id="7" name="그림 6" descr="화면 캡처"/>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22272"/>
            <a:ext cx="7787208" cy="2397750"/>
          </a:xfrm>
          <a:prstGeom prst="rect">
            <a:avLst/>
          </a:prstGeom>
        </p:spPr>
      </p:pic>
    </p:spTree>
    <p:extLst>
      <p:ext uri="{BB962C8B-B14F-4D97-AF65-F5344CB8AC3E}">
        <p14:creationId xmlns:p14="http://schemas.microsoft.com/office/powerpoint/2010/main" val="2140485024"/>
      </p:ext>
    </p:extLst>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오피스 테마">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Pages>17</Pages>
  <Words>1075</Words>
  <Characters>0</Characters>
  <Application>Microsoft Office PowerPoint</Application>
  <DocSecurity>0</DocSecurity>
  <PresentationFormat>화면 슬라이드 쇼(16:9)</PresentationFormat>
  <Lines>0</Lines>
  <Paragraphs>157</Paragraphs>
  <Slides>28</Slides>
  <Notes>0</Notes>
  <HiddenSlides>0</HiddenSlides>
  <MMClips>0</MMClips>
  <ScaleCrop>false</ScaleCrop>
  <HeadingPairs>
    <vt:vector size="4" baseType="variant">
      <vt:variant>
        <vt:lpstr>테마</vt:lpstr>
      </vt:variant>
      <vt:variant>
        <vt:i4>4</vt:i4>
      </vt:variant>
      <vt:variant>
        <vt:lpstr>슬라이드 제목</vt:lpstr>
      </vt:variant>
      <vt:variant>
        <vt:i4>28</vt:i4>
      </vt:variant>
    </vt:vector>
  </HeadingPairs>
  <TitlesOfParts>
    <vt:vector size="32" baseType="lpstr">
      <vt:lpstr>오피스 테마</vt:lpstr>
      <vt:lpstr>Office theme</vt:lpstr>
      <vt:lpstr>Office theme</vt:lpstr>
      <vt:lpstr>Office theme</vt:lpstr>
      <vt:lpstr>PowerPoint 프레젠테이션</vt:lpstr>
      <vt:lpstr> 목         차 </vt:lpstr>
      <vt:lpstr> I. 최근 부산지역 주택시장 동향 </vt:lpstr>
      <vt:lpstr>PowerPoint 프레젠테이션</vt:lpstr>
      <vt:lpstr>PowerPoint 프레젠테이션</vt:lpstr>
      <vt:lpstr>PowerPoint 프레젠테이션</vt:lpstr>
      <vt:lpstr>PowerPoint 프레젠테이션</vt:lpstr>
      <vt:lpstr>PowerPoint 프레젠테이션</vt:lpstr>
      <vt:lpstr>Ⅱ. 부산지역 주택시장의 특징</vt:lpstr>
      <vt:lpstr>PowerPoint 프레젠테이션</vt:lpstr>
      <vt:lpstr>PowerPoint 프레젠테이션</vt:lpstr>
      <vt:lpstr>PowerPoint 프레젠테이션</vt:lpstr>
      <vt:lpstr>PowerPoint 프레젠테이션</vt:lpstr>
      <vt:lpstr>Ⅲ. 부산지역 주택시장의 호황 배경</vt:lpstr>
      <vt:lpstr>PowerPoint 프레젠테이션</vt:lpstr>
      <vt:lpstr>PowerPoint 프레젠테이션</vt:lpstr>
      <vt:lpstr>PowerPoint 프레젠테이션</vt:lpstr>
      <vt:lpstr>PowerPoint 프레젠테이션</vt:lpstr>
      <vt:lpstr>PowerPoint 프레젠테이션</vt:lpstr>
      <vt:lpstr>Ⅳ. 향후전망</vt:lpstr>
      <vt:lpstr>                        (총선 후 부동산 시장 )  대출 규제에 과잉 공급.....                                 지방 양극화 심화 될 듯                                      뉴스토마토 /  최승근/  입력 2016.04.19  08:06   내달 가계대출 규제가 지방으로 확대 시행되면 지방 주택시장의 양극화 현상이 더욱 심화 될것이란  전망이 나오고 있다.   가계대출 규제로 분양시장이 위축된 가운데 건설사들이 총선이후 일제히 공급에 나서면서  지역별 공급정도에 따라 시장 분위기가 판이하게 갈릴 것이란 설명이다.   지난해 가장 높은 매매가 상승률을 보인 대구는 올 초부터 하락세를 보이고 있는 반면  부산, 세종 등은 대출규제 여파에도 상승세를 이어가고 있다.                    총선 이후로 분양시기를 늦췄던 건설사들이 마케팅을 강화하면서 재건축. 재개발 등 정비사업, 택지지구 등  공급물량이 쏟아져 나올 예정이다. </vt:lpstr>
      <vt:lpstr>2. 주택 공급 과잉의 허와 실    - 주택산업연구원 주택시장 긴급진단 세미나   노희순 책임연구원   2016.02.16발표</vt:lpstr>
      <vt:lpstr>PowerPoint 프레젠테이션</vt:lpstr>
      <vt:lpstr>PowerPoint 프레젠테이션</vt:lpstr>
      <vt:lpstr>PowerPoint 프레젠테이션</vt:lpstr>
      <vt:lpstr>PowerPoint 프레젠테이션</vt:lpstr>
      <vt:lpstr>※  주택 시장 트렌드</vt:lpstr>
      <vt:lpstr>PowerPoint 프레젠테이션</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부동산 살까?  말까?</dc:title>
  <dc:creator>한 승원</dc:creator>
  <cp:lastModifiedBy>SAMSUNG</cp:lastModifiedBy>
  <cp:revision>39</cp:revision>
  <dcterms:modified xsi:type="dcterms:W3CDTF">2016-06-01T13:30:40Z</dcterms:modified>
</cp:coreProperties>
</file>