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7" r:id="rId4"/>
    <p:sldId id="263" r:id="rId5"/>
    <p:sldId id="276" r:id="rId6"/>
    <p:sldId id="275" r:id="rId7"/>
    <p:sldId id="272" r:id="rId8"/>
    <p:sldId id="274" r:id="rId9"/>
    <p:sldId id="270" r:id="rId10"/>
    <p:sldId id="266" r:id="rId11"/>
    <p:sldId id="265" r:id="rId12"/>
    <p:sldId id="278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85" autoAdjust="0"/>
  </p:normalViewPr>
  <p:slideViewPr>
    <p:cSldViewPr>
      <p:cViewPr varScale="1">
        <p:scale>
          <a:sx n="110" d="100"/>
          <a:sy n="110" d="100"/>
        </p:scale>
        <p:origin x="-164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45BD-513A-4559-90F5-AD57431A0382}" type="datetimeFigureOut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6B66-F4FC-403D-B519-8D4275865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6860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45BD-513A-4559-90F5-AD57431A0382}" type="datetimeFigureOut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6B66-F4FC-403D-B519-8D4275865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25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45BD-513A-4559-90F5-AD57431A0382}" type="datetimeFigureOut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6B66-F4FC-403D-B519-8D4275865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11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45BD-513A-4559-90F5-AD57431A0382}" type="datetimeFigureOut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6B66-F4FC-403D-B519-8D4275865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129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45BD-513A-4559-90F5-AD57431A0382}" type="datetimeFigureOut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6B66-F4FC-403D-B519-8D4275865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782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45BD-513A-4559-90F5-AD57431A0382}" type="datetimeFigureOut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6B66-F4FC-403D-B519-8D4275865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173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45BD-513A-4559-90F5-AD57431A0382}" type="datetimeFigureOut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6B66-F4FC-403D-B519-8D4275865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107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45BD-513A-4559-90F5-AD57431A0382}" type="datetimeFigureOut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6B66-F4FC-403D-B519-8D4275865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4280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45BD-513A-4559-90F5-AD57431A0382}" type="datetimeFigureOut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6B66-F4FC-403D-B519-8D4275865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894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45BD-513A-4559-90F5-AD57431A0382}" type="datetimeFigureOut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6B66-F4FC-403D-B519-8D4275865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82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45BD-513A-4559-90F5-AD57431A0382}" type="datetimeFigureOut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6B66-F4FC-403D-B519-8D4275865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747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745BD-513A-4559-90F5-AD57431A0382}" type="datetimeFigureOut">
              <a:rPr lang="ko-KR" altLang="en-US" smtClean="0"/>
              <a:t>2016-05-24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B6B66-F4FC-403D-B519-8D42758654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954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14000">
              <a:srgbClr val="000040"/>
            </a:gs>
            <a:gs pos="24000">
              <a:srgbClr val="400040"/>
            </a:gs>
            <a:gs pos="62000">
              <a:srgbClr val="8F0040"/>
            </a:gs>
            <a:gs pos="79000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0269" y="0"/>
            <a:ext cx="4114725" cy="6858000"/>
          </a:xfrm>
          <a:solidFill>
            <a:schemeClr val="tx1">
              <a:alpha val="68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ko-KR" altLang="en-US" sz="2000" dirty="0" err="1" smtClean="0">
                <a:solidFill>
                  <a:schemeClr val="bg1"/>
                </a:solidFill>
              </a:rPr>
              <a:t>수익형</a:t>
            </a:r>
            <a:r>
              <a:rPr lang="ko-KR" altLang="en-US" sz="2000" dirty="0" smtClean="0">
                <a:solidFill>
                  <a:schemeClr val="bg1"/>
                </a:solidFill>
              </a:rPr>
              <a:t> 부동산 투자 잘하는 법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56" y="-17027"/>
            <a:ext cx="5039544" cy="68580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27998" y="3170797"/>
            <a:ext cx="3600400" cy="504056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87624" y="39330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박재현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</a:rPr>
              <a:t>차준민</a:t>
            </a:r>
            <a:endParaRPr lang="ko-KR" altLang="en-US" dirty="0" smtClean="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6583"/>
            <a:ext cx="9144000" cy="6851417"/>
          </a:xfrm>
          <a:prstGeom prst="rect">
            <a:avLst/>
          </a:prstGeom>
          <a:solidFill>
            <a:schemeClr val="tx1">
              <a:alpha val="14000"/>
            </a:schemeClr>
          </a:solidFill>
          <a:ln w="7620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93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1034"/>
            <a:ext cx="9144000" cy="923330"/>
          </a:xfrm>
          <a:prstGeom prst="rect">
            <a:avLst/>
          </a:prstGeom>
          <a:solidFill>
            <a:schemeClr val="bg1">
              <a:alpha val="38000"/>
            </a:schemeClr>
          </a:solidFill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altLang="ko-KR" b="1" dirty="0" smtClean="0">
              <a:latin typeface="바탕체" pitchFamily="17" charset="-127"/>
              <a:ea typeface="바탕체" pitchFamily="17" charset="-127"/>
            </a:endParaRPr>
          </a:p>
          <a:p>
            <a:pPr algn="ctr"/>
            <a:r>
              <a:rPr lang="ko-KR" altLang="en-US" b="1" dirty="0" err="1" smtClean="0">
                <a:latin typeface="바탕체" pitchFamily="17" charset="-127"/>
                <a:ea typeface="바탕체" pitchFamily="17" charset="-127"/>
              </a:rPr>
              <a:t>수익형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 부동산의 주의사항</a:t>
            </a:r>
            <a:endParaRPr lang="en-US" altLang="ko-KR" b="1" dirty="0" smtClean="0">
              <a:latin typeface="바탕체" pitchFamily="17" charset="-127"/>
              <a:ea typeface="바탕체" pitchFamily="17" charset="-127"/>
            </a:endParaRPr>
          </a:p>
          <a:p>
            <a:pPr algn="ctr"/>
            <a:endParaRPr lang="en-US" altLang="ko-KR" b="1" dirty="0" smtClean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1417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035797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첫째 </a:t>
            </a:r>
            <a:r>
              <a:rPr lang="en-US" altLang="ko-KR" b="1" dirty="0"/>
              <a:t>: </a:t>
            </a:r>
            <a:r>
              <a:rPr lang="ko-KR" altLang="en-US" b="1" dirty="0" err="1"/>
              <a:t>공실률로</a:t>
            </a:r>
            <a:r>
              <a:rPr lang="ko-KR" altLang="en-US" b="1" dirty="0"/>
              <a:t> 인한 수익성 하락에 대해 </a:t>
            </a:r>
            <a:r>
              <a:rPr lang="ko-KR" altLang="en-US" b="1" dirty="0" err="1" smtClean="0"/>
              <a:t>염두해</a:t>
            </a:r>
            <a:r>
              <a:rPr lang="ko-KR" altLang="en-US" b="1" dirty="0" smtClean="0"/>
              <a:t> 둘 것</a:t>
            </a:r>
            <a:r>
              <a:rPr lang="en-US" altLang="ko-KR" b="1" dirty="0" smtClean="0"/>
              <a:t>.</a:t>
            </a:r>
          </a:p>
          <a:p>
            <a:r>
              <a:rPr lang="en-US" altLang="ko-KR" b="1" dirty="0" smtClean="0"/>
              <a:t>(</a:t>
            </a:r>
            <a:r>
              <a:rPr lang="ko-KR" altLang="en-US" b="1" dirty="0" err="1" smtClean="0">
                <a:solidFill>
                  <a:srgbClr val="FF0000"/>
                </a:solidFill>
              </a:rPr>
              <a:t>공실률</a:t>
            </a:r>
            <a:r>
              <a:rPr lang="en-US" altLang="ko-KR" b="1" dirty="0" smtClean="0"/>
              <a:t>: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임대되지 않고 비어 있는 방을 차지하는 비율을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말한다</a:t>
            </a:r>
            <a:r>
              <a:rPr lang="en-US" altLang="ko-KR" b="1" dirty="0" smtClean="0"/>
              <a:t>)</a:t>
            </a:r>
            <a:endParaRPr lang="ko-KR" altLang="en-US" b="1" dirty="0"/>
          </a:p>
          <a:p>
            <a:endParaRPr lang="en-US" altLang="ko-KR" b="1" dirty="0" smtClean="0"/>
          </a:p>
          <a:p>
            <a:r>
              <a:rPr lang="ko-KR" altLang="en-US" dirty="0" err="1" smtClean="0">
                <a:latin typeface="바탕체" pitchFamily="17" charset="-127"/>
                <a:ea typeface="바탕체" pitchFamily="17" charset="-127"/>
              </a:rPr>
              <a:t>수익형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부동산을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투자할 때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당연히 가장 기본적으로 </a:t>
            </a:r>
            <a:r>
              <a:rPr lang="ko-KR" altLang="en-US" dirty="0" err="1">
                <a:latin typeface="바탕체" pitchFamily="17" charset="-127"/>
                <a:ea typeface="바탕체" pitchFamily="17" charset="-127"/>
              </a:rPr>
              <a:t>염두해야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 할 점은 </a:t>
            </a:r>
            <a:r>
              <a:rPr lang="ko-KR" altLang="en-US" dirty="0" err="1">
                <a:latin typeface="바탕체" pitchFamily="17" charset="-127"/>
                <a:ea typeface="바탕체" pitchFamily="17" charset="-127"/>
              </a:rPr>
              <a:t>공실률로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 인한 투자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손해 입니다</a:t>
            </a:r>
            <a:r>
              <a:rPr lang="en-US" altLang="ko-KR" dirty="0">
                <a:latin typeface="바탕체" pitchFamily="17" charset="-127"/>
                <a:ea typeface="바탕체" pitchFamily="17" charset="-127"/>
              </a:rPr>
              <a:t>. </a:t>
            </a:r>
            <a:endParaRPr lang="ko-KR" altLang="en-US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특히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월세가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발달되어 있는 곳 일수록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임대에 특화된 건물들이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몰려있는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공급과잉현상이 일어날 수도 있습니다</a:t>
            </a:r>
            <a:r>
              <a:rPr lang="en-US" altLang="ko-KR" dirty="0" smtClean="0">
                <a:latin typeface="바탕체" pitchFamily="17" charset="-127"/>
                <a:ea typeface="바탕체" pitchFamily="17" charset="-127"/>
              </a:rPr>
              <a:t>.</a:t>
            </a:r>
          </a:p>
          <a:p>
            <a:endParaRPr lang="ko-KR" altLang="en-US" dirty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따라서 본인이 선택한 수익형부동산 주변에 </a:t>
            </a:r>
            <a:r>
              <a:rPr lang="ko-KR" altLang="en-US" dirty="0" err="1">
                <a:latin typeface="바탕체" pitchFamily="17" charset="-127"/>
                <a:ea typeface="바탕체" pitchFamily="17" charset="-127"/>
              </a:rPr>
              <a:t>공실률이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 얼마나 있는지 주변 부동산등을 통해 꼭 확인하시길 바라겠습니다</a:t>
            </a:r>
            <a:r>
              <a:rPr lang="en-US" altLang="ko-KR" dirty="0">
                <a:latin typeface="바탕체" pitchFamily="17" charset="-127"/>
                <a:ea typeface="바탕체" pitchFamily="17" charset="-127"/>
              </a:rPr>
              <a:t>.</a:t>
            </a:r>
            <a:endParaRPr lang="ko-KR" altLang="en-US" dirty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dirty="0"/>
              <a:t> </a:t>
            </a:r>
          </a:p>
          <a:p>
            <a:r>
              <a:rPr lang="ko-KR" altLang="en-US" dirty="0"/>
              <a:t>​</a:t>
            </a:r>
          </a:p>
          <a:p>
            <a:r>
              <a:rPr lang="ko-KR" altLang="en-US" b="1" dirty="0"/>
              <a:t>둘째 </a:t>
            </a:r>
            <a:r>
              <a:rPr lang="en-US" altLang="ko-KR" b="1" dirty="0"/>
              <a:t>: </a:t>
            </a:r>
            <a:r>
              <a:rPr lang="ko-KR" altLang="en-US" b="1" dirty="0"/>
              <a:t>건물 노후로 인한 수선유지비 증가</a:t>
            </a:r>
            <a:endParaRPr lang="ko-KR" altLang="en-US" dirty="0"/>
          </a:p>
          <a:p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수익형부동산에 투자를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하실 때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가장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좋은 것 은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신축건물에 투자를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하시는 편이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가장 </a:t>
            </a:r>
            <a:r>
              <a:rPr lang="ko-KR" altLang="en-US" dirty="0" err="1" smtClean="0">
                <a:latin typeface="바탕체" pitchFamily="17" charset="-127"/>
                <a:ea typeface="바탕체" pitchFamily="17" charset="-127"/>
              </a:rPr>
              <a:t>좋은방법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 이기는 금액적인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상황에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따라 노후건물에 투자를 하는 상황이 생길 수 있습니다</a:t>
            </a:r>
            <a:r>
              <a:rPr lang="en-US" altLang="ko-KR" dirty="0" smtClean="0">
                <a:latin typeface="바탕체" pitchFamily="17" charset="-127"/>
                <a:ea typeface="바탕체" pitchFamily="17" charset="-127"/>
              </a:rPr>
              <a:t>. </a:t>
            </a:r>
          </a:p>
          <a:p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노후건물에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투자를 하게 될 시 반드시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수선할 점이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얼마나 있는지 또한 주변 신축건물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증가 등으로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인하여 월세하락의 요소가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있는지 등을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꼭 따져보시길 바라겠습니다</a:t>
            </a:r>
            <a:r>
              <a:rPr lang="en-US" altLang="ko-KR" dirty="0" smtClean="0">
                <a:latin typeface="바탕체" pitchFamily="17" charset="-127"/>
                <a:ea typeface="바탕체" pitchFamily="17" charset="-127"/>
              </a:rPr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​</a:t>
            </a:r>
            <a:endParaRPr lang="ko-KR" altLang="en-US" dirty="0"/>
          </a:p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6851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1034"/>
            <a:ext cx="9144000" cy="923330"/>
          </a:xfrm>
          <a:prstGeom prst="rect">
            <a:avLst/>
          </a:prstGeom>
          <a:solidFill>
            <a:schemeClr val="bg1">
              <a:alpha val="38000"/>
            </a:schemeClr>
          </a:solidFill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altLang="ko-KR" b="1" dirty="0" smtClean="0">
              <a:latin typeface="바탕체" pitchFamily="17" charset="-127"/>
              <a:ea typeface="바탕체" pitchFamily="17" charset="-127"/>
            </a:endParaRPr>
          </a:p>
          <a:p>
            <a:pPr algn="ctr"/>
            <a:r>
              <a:rPr lang="ko-KR" altLang="en-US" b="1" dirty="0" err="1" smtClean="0">
                <a:latin typeface="바탕체" pitchFamily="17" charset="-127"/>
                <a:ea typeface="바탕체" pitchFamily="17" charset="-127"/>
              </a:rPr>
              <a:t>수익형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 부동산의 주의사항</a:t>
            </a:r>
            <a:endParaRPr lang="en-US" altLang="ko-KR" b="1" dirty="0" smtClean="0">
              <a:latin typeface="바탕체" pitchFamily="17" charset="-127"/>
              <a:ea typeface="바탕체" pitchFamily="17" charset="-127"/>
            </a:endParaRPr>
          </a:p>
          <a:p>
            <a:pPr algn="ctr"/>
            <a:endParaRPr lang="en-US" altLang="ko-KR" b="1" dirty="0" smtClean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9144000" cy="6851417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035797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셋째 </a:t>
            </a:r>
            <a:r>
              <a:rPr lang="en-US" altLang="ko-KR" b="1" dirty="0"/>
              <a:t>: </a:t>
            </a:r>
            <a:r>
              <a:rPr lang="ko-KR" altLang="en-US" b="1" dirty="0"/>
              <a:t>지분투자는 </a:t>
            </a:r>
            <a:r>
              <a:rPr lang="ko-KR" altLang="en-US" b="1" dirty="0" smtClean="0"/>
              <a:t>하지 말 것</a:t>
            </a:r>
            <a:endParaRPr lang="ko-KR" altLang="en-US" dirty="0"/>
          </a:p>
          <a:p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​종종 저렴하다는 이유로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고시원 등에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투자를 하여 개별분양을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받는 것이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아닌 지분분양을 받는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경우가 있습니다</a:t>
            </a:r>
            <a:r>
              <a:rPr lang="en-US" altLang="ko-KR" dirty="0" smtClean="0">
                <a:latin typeface="바탕체" pitchFamily="17" charset="-127"/>
                <a:ea typeface="바탕체" pitchFamily="17" charset="-127"/>
              </a:rPr>
              <a:t>. </a:t>
            </a:r>
          </a:p>
          <a:p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지분투자를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하게 될 경우 관리행위</a:t>
            </a:r>
            <a:r>
              <a:rPr lang="en-US" altLang="ko-KR" dirty="0">
                <a:latin typeface="바탕체" pitchFamily="17" charset="-127"/>
                <a:ea typeface="바탕체" pitchFamily="17" charset="-127"/>
              </a:rPr>
              <a:t>(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사용</a:t>
            </a:r>
            <a:r>
              <a:rPr lang="en-US" altLang="ko-KR" dirty="0">
                <a:latin typeface="바탕체" pitchFamily="17" charset="-127"/>
                <a:ea typeface="바탕체" pitchFamily="17" charset="-127"/>
              </a:rPr>
              <a:t>,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월세를 </a:t>
            </a:r>
            <a:r>
              <a:rPr lang="ko-KR" altLang="en-US" dirty="0" err="1" smtClean="0">
                <a:latin typeface="바탕체" pitchFamily="17" charset="-127"/>
                <a:ea typeface="바탕체" pitchFamily="17" charset="-127"/>
              </a:rPr>
              <a:t>받는행위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 등</a:t>
            </a:r>
            <a:r>
              <a:rPr lang="en-US" altLang="ko-KR" dirty="0">
                <a:latin typeface="바탕체" pitchFamily="17" charset="-127"/>
                <a:ea typeface="바탕체" pitchFamily="17" charset="-127"/>
              </a:rPr>
              <a:t>)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는 가능하나 처분행위</a:t>
            </a:r>
            <a:r>
              <a:rPr lang="en-US" altLang="ko-KR" dirty="0">
                <a:latin typeface="바탕체" pitchFamily="17" charset="-127"/>
                <a:ea typeface="바탕체" pitchFamily="17" charset="-127"/>
              </a:rPr>
              <a:t>(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지분매도가 아닌 전부매도</a:t>
            </a:r>
            <a:r>
              <a:rPr lang="en-US" altLang="ko-KR" dirty="0">
                <a:latin typeface="바탕체" pitchFamily="17" charset="-127"/>
                <a:ea typeface="바탕체" pitchFamily="17" charset="-127"/>
              </a:rPr>
              <a:t>)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등은 </a:t>
            </a:r>
            <a:r>
              <a:rPr lang="ko-KR" altLang="en-US" dirty="0" err="1">
                <a:latin typeface="바탕체" pitchFamily="17" charset="-127"/>
                <a:ea typeface="바탕체" pitchFamily="17" charset="-127"/>
              </a:rPr>
              <a:t>지분자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 전원 합의가 있어야 가능하므로 막대한 손해를 볼 수도 있으니 지분투자는 전문가가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아닌 이상 하지 않는 것이 좋습니다</a:t>
            </a:r>
            <a:r>
              <a:rPr lang="en-US" altLang="ko-KR" dirty="0" smtClean="0">
                <a:latin typeface="바탕체" pitchFamily="17" charset="-127"/>
                <a:ea typeface="바탕체" pitchFamily="17" charset="-127"/>
              </a:rPr>
              <a:t>.</a:t>
            </a:r>
            <a:endParaRPr lang="ko-KR" altLang="en-US" dirty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​</a:t>
            </a:r>
          </a:p>
          <a:p>
            <a:endParaRPr lang="en-US" altLang="ko-KR" dirty="0" smtClean="0"/>
          </a:p>
          <a:p>
            <a:r>
              <a:rPr lang="ko-KR" altLang="en-US" b="1" dirty="0"/>
              <a:t>넷째 </a:t>
            </a:r>
            <a:r>
              <a:rPr lang="en-US" altLang="ko-KR" b="1" dirty="0"/>
              <a:t>: ​</a:t>
            </a:r>
            <a:r>
              <a:rPr lang="ko-KR" altLang="en-US" b="1" dirty="0" err="1" smtClean="0"/>
              <a:t>카더라</a:t>
            </a:r>
            <a:r>
              <a:rPr lang="ko-KR" altLang="en-US" b="1" dirty="0" smtClean="0"/>
              <a:t> 통신은 믿지 말 것</a:t>
            </a:r>
            <a:r>
              <a:rPr lang="en-US" altLang="ko-KR" b="1" dirty="0" smtClean="0"/>
              <a:t>.</a:t>
            </a:r>
            <a:endParaRPr lang="ko-KR" altLang="en-US" dirty="0"/>
          </a:p>
          <a:p>
            <a:r>
              <a:rPr lang="ko-KR" altLang="en-US" dirty="0"/>
              <a:t>​</a:t>
            </a:r>
          </a:p>
          <a:p>
            <a:r>
              <a:rPr lang="ko-KR" altLang="en-US" dirty="0"/>
              <a:t>​</a:t>
            </a:r>
            <a:r>
              <a:rPr lang="en-US" altLang="ko-KR" dirty="0">
                <a:latin typeface="바탕체" pitchFamily="17" charset="-127"/>
                <a:ea typeface="바탕체" pitchFamily="17" charset="-127"/>
              </a:rPr>
              <a:t>XX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지역에 전철이 생길지도 모른다</a:t>
            </a:r>
            <a:r>
              <a:rPr lang="en-US" altLang="ko-KR" dirty="0">
                <a:latin typeface="바탕체" pitchFamily="17" charset="-127"/>
                <a:ea typeface="바탕체" pitchFamily="17" charset="-127"/>
              </a:rPr>
              <a:t>.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혹은 좋은 호재가 발생될지도 모른다 라는 </a:t>
            </a:r>
            <a:r>
              <a:rPr lang="ko-KR" altLang="en-US" dirty="0" err="1">
                <a:latin typeface="바탕체" pitchFamily="17" charset="-127"/>
                <a:ea typeface="바탕체" pitchFamily="17" charset="-127"/>
              </a:rPr>
              <a:t>카더라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통신</a:t>
            </a:r>
            <a:r>
              <a:rPr lang="en-US" altLang="ko-KR" dirty="0" smtClean="0">
                <a:latin typeface="바탕체" pitchFamily="17" charset="-127"/>
                <a:ea typeface="바탕체" pitchFamily="17" charset="-127"/>
              </a:rPr>
              <a:t>(</a:t>
            </a:r>
            <a:r>
              <a:rPr lang="ko-KR" altLang="en-US" dirty="0" err="1" smtClean="0">
                <a:latin typeface="바탕체" pitchFamily="17" charset="-127"/>
                <a:ea typeface="바탕체" pitchFamily="17" charset="-127"/>
              </a:rPr>
              <a:t>찌라시</a:t>
            </a:r>
            <a:r>
              <a:rPr lang="en-US" altLang="ko-KR" dirty="0" smtClean="0">
                <a:latin typeface="바탕체" pitchFamily="17" charset="-127"/>
                <a:ea typeface="바탕체" pitchFamily="17" charset="-127"/>
              </a:rPr>
              <a:t>)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는 믿지 않는 것이 좋습니다</a:t>
            </a:r>
            <a:r>
              <a:rPr lang="en-US" altLang="ko-KR" dirty="0" smtClean="0">
                <a:latin typeface="바탕체" pitchFamily="17" charset="-127"/>
                <a:ea typeface="바탕체" pitchFamily="17" charset="-127"/>
              </a:rPr>
              <a:t>.</a:t>
            </a:r>
            <a:endParaRPr lang="ko-KR" altLang="en-US" dirty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투자는 항상 신중해야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하는 것 입니다</a:t>
            </a:r>
            <a:r>
              <a:rPr lang="en-US" altLang="ko-KR" dirty="0">
                <a:latin typeface="바탕체" pitchFamily="17" charset="-127"/>
                <a:ea typeface="바탕체" pitchFamily="17" charset="-127"/>
              </a:rPr>
              <a:t>. </a:t>
            </a:r>
            <a:r>
              <a:rPr lang="ko-KR" altLang="en-US" dirty="0" err="1">
                <a:latin typeface="바탕체" pitchFamily="17" charset="-127"/>
                <a:ea typeface="바탕체" pitchFamily="17" charset="-127"/>
              </a:rPr>
              <a:t>카더라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 통신을 믿고 투자를 하셨다가 정말 이도 저도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아니게 되어 손해만보는 경우가 많습니다</a:t>
            </a:r>
            <a:r>
              <a:rPr lang="en-US" altLang="ko-KR" dirty="0" smtClean="0">
                <a:latin typeface="바탕체" pitchFamily="17" charset="-127"/>
                <a:ea typeface="바탕체" pitchFamily="17" charset="-127"/>
              </a:rPr>
              <a:t>. </a:t>
            </a:r>
          </a:p>
          <a:p>
            <a:endParaRPr lang="en-US" altLang="ko-KR" dirty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투자처의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호재를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알고 싶을 땐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반드시 구청</a:t>
            </a:r>
            <a:r>
              <a:rPr lang="en-US" altLang="ko-KR" dirty="0">
                <a:latin typeface="바탕체" pitchFamily="17" charset="-127"/>
                <a:ea typeface="바탕체" pitchFamily="17" charset="-127"/>
              </a:rPr>
              <a:t>,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시청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홈페이지 등을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통해 도시개발 계획을 직접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확인  후 확정된 자료를 직접 보고 현장을 가본 후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투자하셔야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좋은 투자를 할 </a:t>
            </a:r>
            <a:r>
              <a:rPr lang="ko-KR" altLang="en-US" dirty="0" err="1" smtClean="0">
                <a:latin typeface="바탕체" pitchFamily="17" charset="-127"/>
                <a:ea typeface="바탕체" pitchFamily="17" charset="-127"/>
              </a:rPr>
              <a:t>수있습니다</a:t>
            </a:r>
            <a:r>
              <a:rPr lang="en-US" altLang="ko-KR" dirty="0" smtClean="0">
                <a:latin typeface="바탕체" pitchFamily="17" charset="-127"/>
                <a:ea typeface="바탕체" pitchFamily="17" charset="-127"/>
              </a:rPr>
              <a:t>.</a:t>
            </a:r>
            <a:endParaRPr lang="ko-KR" altLang="en-US" dirty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​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53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1034"/>
            <a:ext cx="9144000" cy="923330"/>
          </a:xfrm>
          <a:prstGeom prst="rect">
            <a:avLst/>
          </a:prstGeom>
          <a:solidFill>
            <a:schemeClr val="bg1">
              <a:alpha val="38000"/>
            </a:schemeClr>
          </a:solidFill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altLang="ko-KR" b="1" dirty="0" smtClean="0">
              <a:latin typeface="바탕체" pitchFamily="17" charset="-127"/>
              <a:ea typeface="바탕체" pitchFamily="17" charset="-127"/>
            </a:endParaRPr>
          </a:p>
          <a:p>
            <a:pPr algn="ctr"/>
            <a:r>
              <a:rPr lang="ko-KR" altLang="en-US" b="1" dirty="0" err="1" smtClean="0">
                <a:latin typeface="바탕체" pitchFamily="17" charset="-127"/>
                <a:ea typeface="바탕체" pitchFamily="17" charset="-127"/>
              </a:rPr>
              <a:t>수익형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 부동산의 주의사항</a:t>
            </a:r>
            <a:endParaRPr lang="en-US" altLang="ko-KR" b="1" dirty="0" smtClean="0">
              <a:latin typeface="바탕체" pitchFamily="17" charset="-127"/>
              <a:ea typeface="바탕체" pitchFamily="17" charset="-127"/>
            </a:endParaRPr>
          </a:p>
          <a:p>
            <a:pPr algn="ctr"/>
            <a:endParaRPr lang="en-US" altLang="ko-KR" b="1" dirty="0" smtClean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12" name="제목 5"/>
          <p:cNvSpPr>
            <a:spLocks noGrp="1"/>
          </p:cNvSpPr>
          <p:nvPr>
            <p:ph type="title"/>
          </p:nvPr>
        </p:nvSpPr>
        <p:spPr>
          <a:xfrm>
            <a:off x="0" y="914529"/>
            <a:ext cx="3752240" cy="5917052"/>
          </a:xfrm>
          <a:solidFill>
            <a:schemeClr val="tx1">
              <a:alpha val="63000"/>
            </a:schemeClr>
          </a:solidFill>
        </p:spPr>
        <p:txBody>
          <a:bodyPr>
            <a:norm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  <a:t>부동산 </a:t>
            </a:r>
            <a:r>
              <a:rPr lang="ko-KR" altLang="en-US" sz="2400" dirty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투자</a:t>
            </a:r>
            <a:r>
              <a:rPr lang="ko-KR" altLang="en-US" sz="1600" dirty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  <a:t>를 </a:t>
            </a:r>
            <a:r>
              <a:rPr lang="en-US" altLang="ko-KR" sz="1600" dirty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  <a:t/>
            </a:r>
            <a:br>
              <a:rPr lang="en-US" altLang="ko-KR" sz="1600" dirty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</a:br>
            <a:r>
              <a:rPr lang="ko-KR" altLang="en-US" sz="1600" dirty="0" smtClean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  <a:t>가장 </a:t>
            </a:r>
            <a:r>
              <a:rPr lang="ko-KR" altLang="en-US" sz="2000" dirty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정확</a:t>
            </a:r>
            <a:r>
              <a:rPr lang="ko-KR" altLang="en-US" sz="1600" dirty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  <a:t>하고 </a:t>
            </a:r>
            <a:r>
              <a:rPr lang="en-US" altLang="ko-KR" sz="1600" dirty="0" smtClean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  <a:t/>
            </a:r>
            <a:br>
              <a:rPr lang="en-US" altLang="ko-KR" sz="1600" dirty="0" smtClean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</a:br>
            <a:r>
              <a:rPr lang="ko-KR" altLang="en-US" sz="2400" dirty="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쉽게</a:t>
            </a:r>
            <a:r>
              <a:rPr lang="ko-KR" altLang="en-US" sz="1600" dirty="0" smtClean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  <a:t>하는 방법은 </a:t>
            </a:r>
            <a:r>
              <a:rPr lang="en-US" altLang="ko-KR" sz="1600" dirty="0" smtClean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  <a:t/>
            </a:r>
            <a:br>
              <a:rPr lang="en-US" altLang="ko-KR" sz="1600" dirty="0" smtClean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</a:br>
            <a:r>
              <a:rPr lang="ko-KR" altLang="en-US" sz="1600" dirty="0" smtClean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  <a:t>주변 </a:t>
            </a:r>
            <a:r>
              <a:rPr lang="en-US" altLang="ko-KR" sz="1600" dirty="0" smtClean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  <a:t/>
            </a:r>
            <a:br>
              <a:rPr lang="en-US" altLang="ko-KR" sz="1600" dirty="0" smtClean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</a:br>
            <a:r>
              <a:rPr lang="ko-KR" altLang="en-US" sz="1600" b="1" dirty="0" smtClean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  <a:t>공인중개사사무소 </a:t>
            </a:r>
            <a:r>
              <a:rPr lang="en-US" altLang="ko-KR" sz="1600" b="1" dirty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  <a:t>/ </a:t>
            </a:r>
            <a:r>
              <a:rPr lang="ko-KR" altLang="en-US" sz="1600" b="1" dirty="0" smtClean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  <a:t>분양사무소</a:t>
            </a:r>
            <a:r>
              <a:rPr lang="en-US" altLang="ko-KR" sz="1600" b="1" dirty="0" smtClean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  <a:t>/</a:t>
            </a:r>
            <a:r>
              <a:rPr lang="ko-KR" altLang="en-US" sz="1600" b="1" dirty="0" smtClean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  <a:t>부동산에 </a:t>
            </a:r>
            <a:r>
              <a:rPr lang="ko-KR" altLang="en-US" sz="1600" b="1" dirty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  <a:t>문의하는 방법</a:t>
            </a:r>
            <a:r>
              <a:rPr lang="ko-KR" altLang="en-US" sz="1600" dirty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  <a:t>이 </a:t>
            </a:r>
            <a:r>
              <a:rPr lang="ko-KR" altLang="en-US" sz="1600" dirty="0" smtClean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  <a:t>있습니다</a:t>
            </a:r>
            <a:r>
              <a:rPr lang="en-US" altLang="ko-KR" sz="1600" dirty="0" smtClean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  <a:t>. </a:t>
            </a:r>
            <a:br>
              <a:rPr lang="en-US" altLang="ko-KR" sz="1600" dirty="0" smtClean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</a:br>
            <a:r>
              <a:rPr lang="en-US" altLang="ko-KR" sz="1600" dirty="0" smtClean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  <a:t/>
            </a:r>
            <a:br>
              <a:rPr lang="en-US" altLang="ko-KR" sz="1600" dirty="0" smtClean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</a:br>
            <a:r>
              <a:rPr lang="ko-KR" altLang="en-US" sz="1600" dirty="0" smtClean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  <a:t>그 사람들은 고객들에게 설명하고 설득해야 하는 입장이기 </a:t>
            </a:r>
            <a:r>
              <a:rPr lang="ko-KR" altLang="en-US" sz="1600" dirty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  <a:t>때문에 인근 상권에 대해서 철저하게 분석하고 있습니다</a:t>
            </a:r>
            <a:r>
              <a:rPr lang="en-US" altLang="ko-KR" sz="1600" dirty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  <a:t>. </a:t>
            </a:r>
            <a:br>
              <a:rPr lang="en-US" altLang="ko-KR" sz="1600" dirty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</a:br>
            <a:r>
              <a:rPr lang="en-US" altLang="ko-KR" sz="1600" dirty="0" smtClean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  <a:t/>
            </a:r>
            <a:br>
              <a:rPr lang="en-US" altLang="ko-KR" sz="1600" dirty="0" smtClean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</a:br>
            <a:r>
              <a:rPr lang="ko-KR" altLang="en-US" sz="1600" dirty="0" smtClean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  <a:t>이런 </a:t>
            </a:r>
            <a:r>
              <a:rPr lang="en-US" altLang="ko-KR" sz="1600" dirty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  <a:t>TIP</a:t>
            </a:r>
            <a:r>
              <a:rPr lang="ko-KR" altLang="en-US" sz="1600" dirty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  <a:t>을 잘 </a:t>
            </a:r>
            <a:r>
              <a:rPr lang="ko-KR" altLang="en-US" sz="1600" dirty="0" smtClean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  <a:t>활용하시어 </a:t>
            </a:r>
            <a:r>
              <a:rPr lang="ko-KR" altLang="en-US" sz="1600" dirty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  <a:t>좋은 투자 하시고 </a:t>
            </a:r>
            <a:r>
              <a:rPr lang="ko-KR" altLang="en-US" sz="1600" dirty="0" err="1" smtClean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  <a:t>부자되세요</a:t>
            </a:r>
            <a:r>
              <a:rPr lang="en-US" altLang="ko-KR" sz="1600" dirty="0" smtClean="0">
                <a:solidFill>
                  <a:schemeClr val="bg1"/>
                </a:solidFill>
                <a:latin typeface="바탕체" pitchFamily="17" charset="-127"/>
                <a:ea typeface="바탕체" pitchFamily="17" charset="-127"/>
              </a:rPr>
              <a:t>!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40" y="914528"/>
            <a:ext cx="5391760" cy="5917053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6851417"/>
          </a:xfrm>
          <a:prstGeom prst="rect">
            <a:avLst/>
          </a:prstGeom>
          <a:noFill/>
          <a:ln w="762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2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3" y="620688"/>
            <a:ext cx="9094448" cy="56166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7155" y="1012854"/>
            <a:ext cx="4498475" cy="923330"/>
          </a:xfrm>
          <a:prstGeom prst="rect">
            <a:avLst/>
          </a:prstGeom>
          <a:solidFill>
            <a:schemeClr val="bg1">
              <a:alpha val="45000"/>
            </a:schemeClr>
          </a:solidFill>
          <a:ln w="5715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ko-KR" b="1" dirty="0">
              <a:latin typeface="바탕체" pitchFamily="17" charset="-127"/>
              <a:ea typeface="바탕체" pitchFamily="17" charset="-127"/>
            </a:endParaRPr>
          </a:p>
          <a:p>
            <a:pPr algn="ctr"/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부동산 투자와 투기의 차이점</a:t>
            </a:r>
            <a:endParaRPr lang="en-US" altLang="ko-KR" b="1" dirty="0" smtClean="0">
              <a:latin typeface="바탕체" pitchFamily="17" charset="-127"/>
              <a:ea typeface="바탕체" pitchFamily="17" charset="-127"/>
            </a:endParaRPr>
          </a:p>
          <a:p>
            <a:pPr algn="ctr"/>
            <a:endParaRPr lang="en-US" altLang="ko-KR" b="1" dirty="0" smtClean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9126" y="3645024"/>
            <a:ext cx="4536504" cy="923330"/>
          </a:xfrm>
          <a:prstGeom prst="rect">
            <a:avLst/>
          </a:prstGeom>
          <a:solidFill>
            <a:schemeClr val="bg1">
              <a:alpha val="38000"/>
            </a:schemeClr>
          </a:solidFill>
          <a:ln w="57150" cmpd="sng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ko-KR" b="1" dirty="0" smtClean="0">
              <a:latin typeface="바탕체" pitchFamily="17" charset="-127"/>
              <a:ea typeface="바탕체" pitchFamily="17" charset="-127"/>
            </a:endParaRPr>
          </a:p>
          <a:p>
            <a:pPr algn="ctr"/>
            <a:r>
              <a:rPr lang="ko-KR" altLang="en-US" b="1" dirty="0">
                <a:latin typeface="바탕체" pitchFamily="17" charset="-127"/>
                <a:ea typeface="바탕체" pitchFamily="17" charset="-127"/>
              </a:rPr>
              <a:t>부동산 투자 시 기본용어</a:t>
            </a:r>
            <a:r>
              <a:rPr lang="en-US" altLang="ko-KR" b="1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b="1" dirty="0">
                <a:latin typeface="바탕체" pitchFamily="17" charset="-127"/>
                <a:ea typeface="바탕체" pitchFamily="17" charset="-127"/>
              </a:rPr>
              <a:t>및 </a:t>
            </a:r>
            <a:endParaRPr lang="en-US" altLang="ko-KR" b="1" dirty="0">
              <a:latin typeface="바탕체" pitchFamily="17" charset="-127"/>
              <a:ea typeface="바탕체" pitchFamily="17" charset="-127"/>
            </a:endParaRPr>
          </a:p>
          <a:p>
            <a:pPr algn="ctr"/>
            <a:r>
              <a:rPr lang="ko-KR" altLang="en-US" b="1" dirty="0">
                <a:latin typeface="바탕체" pitchFamily="17" charset="-127"/>
                <a:ea typeface="바탕체" pitchFamily="17" charset="-127"/>
              </a:rPr>
              <a:t>종류별 장</a:t>
            </a:r>
            <a:r>
              <a:rPr lang="en-US" altLang="ko-KR" b="1" dirty="0">
                <a:latin typeface="바탕체" pitchFamily="17" charset="-127"/>
                <a:ea typeface="바탕체" pitchFamily="17" charset="-127"/>
              </a:rPr>
              <a:t>,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단점</a:t>
            </a:r>
            <a:endParaRPr lang="en-US" altLang="ko-KR" b="1" dirty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9126" y="4941168"/>
            <a:ext cx="4536504" cy="923330"/>
          </a:xfrm>
          <a:prstGeom prst="rect">
            <a:avLst/>
          </a:prstGeom>
          <a:solidFill>
            <a:schemeClr val="bg1">
              <a:alpha val="38000"/>
            </a:schemeClr>
          </a:solidFill>
          <a:ln w="57150" cmpd="sng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ko-KR" b="1" dirty="0" smtClean="0">
              <a:latin typeface="바탕체" pitchFamily="17" charset="-127"/>
              <a:ea typeface="바탕체" pitchFamily="17" charset="-127"/>
            </a:endParaRPr>
          </a:p>
          <a:p>
            <a:pPr algn="ctr"/>
            <a:r>
              <a:rPr lang="ko-KR" altLang="en-US" b="1" dirty="0" err="1" smtClean="0">
                <a:latin typeface="바탕체" pitchFamily="17" charset="-127"/>
                <a:ea typeface="바탕체" pitchFamily="17" charset="-127"/>
              </a:rPr>
              <a:t>수익형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 부동산의 주의사항</a:t>
            </a:r>
            <a:endParaRPr lang="en-US" altLang="ko-KR" b="1" dirty="0" smtClean="0">
              <a:latin typeface="바탕체" pitchFamily="17" charset="-127"/>
              <a:ea typeface="바탕체" pitchFamily="17" charset="-127"/>
            </a:endParaRPr>
          </a:p>
          <a:p>
            <a:pPr algn="ctr"/>
            <a:endParaRPr lang="en-US" altLang="ko-KR" b="1" dirty="0" smtClean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7155" y="2348879"/>
            <a:ext cx="4490169" cy="923330"/>
          </a:xfrm>
          <a:prstGeom prst="rect">
            <a:avLst/>
          </a:prstGeom>
          <a:solidFill>
            <a:schemeClr val="bg1">
              <a:alpha val="38000"/>
            </a:schemeClr>
          </a:solidFill>
          <a:ln w="57150" cmpd="sng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ko-KR" b="1" dirty="0" smtClean="0">
              <a:latin typeface="바탕체" pitchFamily="17" charset="-127"/>
              <a:ea typeface="바탕체" pitchFamily="17" charset="-127"/>
            </a:endParaRPr>
          </a:p>
          <a:p>
            <a:pPr algn="ctr"/>
            <a:r>
              <a:rPr lang="ko-KR" altLang="en-US" b="1" dirty="0" err="1">
                <a:latin typeface="바탕체" pitchFamily="17" charset="-127"/>
                <a:ea typeface="바탕체" pitchFamily="17" charset="-127"/>
              </a:rPr>
              <a:t>수익형</a:t>
            </a:r>
            <a:r>
              <a:rPr lang="ko-KR" altLang="en-US" b="1" dirty="0">
                <a:latin typeface="바탕체" pitchFamily="17" charset="-127"/>
                <a:ea typeface="바탕체" pitchFamily="17" charset="-127"/>
              </a:rPr>
              <a:t> 부동산 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종류</a:t>
            </a:r>
            <a:endParaRPr lang="en-US" altLang="ko-KR" b="1" dirty="0" smtClean="0">
              <a:latin typeface="바탕체" pitchFamily="17" charset="-127"/>
              <a:ea typeface="바탕체" pitchFamily="17" charset="-127"/>
            </a:endParaRPr>
          </a:p>
          <a:p>
            <a:pPr algn="ctr"/>
            <a:endParaRPr lang="en-US" altLang="ko-KR" b="1" dirty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5630" y="6583"/>
            <a:ext cx="9144000" cy="614105"/>
          </a:xfrm>
          <a:solidFill>
            <a:schemeClr val="tx1">
              <a:alpha val="65000"/>
            </a:schemeClr>
          </a:solidFill>
          <a:ln w="76200" cmpd="sng">
            <a:noFill/>
          </a:ln>
        </p:spPr>
        <p:txBody>
          <a:bodyPr>
            <a:norm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</a:rPr>
              <a:t>목차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0" y="6583"/>
            <a:ext cx="9144000" cy="6851417"/>
          </a:xfrm>
          <a:prstGeom prst="rect">
            <a:avLst/>
          </a:prstGeom>
          <a:noFill/>
          <a:ln w="762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697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3"/>
            <a:ext cx="9144000" cy="97168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0"/>
            <a:ext cx="9144000" cy="6851417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692" y="44476"/>
            <a:ext cx="9091978" cy="923330"/>
          </a:xfrm>
          <a:prstGeom prst="rect">
            <a:avLst/>
          </a:prstGeom>
          <a:solidFill>
            <a:schemeClr val="bg1">
              <a:alpha val="38000"/>
            </a:schemeClr>
          </a:solidFill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altLang="ko-KR" b="1" dirty="0" smtClean="0">
              <a:latin typeface="바탕체" pitchFamily="17" charset="-127"/>
              <a:ea typeface="바탕체" pitchFamily="17" charset="-127"/>
            </a:endParaRPr>
          </a:p>
          <a:p>
            <a:pPr algn="ctr"/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부동산 투자 시 기본용어</a:t>
            </a:r>
            <a:r>
              <a:rPr lang="en-US" altLang="ko-KR" b="1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및 확인사항</a:t>
            </a:r>
            <a:endParaRPr lang="en-US" altLang="ko-KR" b="1" dirty="0" smtClean="0">
              <a:latin typeface="바탕체" pitchFamily="17" charset="-127"/>
              <a:ea typeface="바탕체" pitchFamily="17" charset="-127"/>
            </a:endParaRPr>
          </a:p>
          <a:p>
            <a:pPr algn="ctr"/>
            <a:endParaRPr lang="en-US" altLang="ko-KR" b="1" dirty="0" smtClean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289674"/>
            <a:ext cx="8784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부동산 투자</a:t>
            </a:r>
            <a:r>
              <a:rPr lang="en-US" altLang="ko-KR" dirty="0" smtClean="0">
                <a:latin typeface="바탕체" pitchFamily="17" charset="-127"/>
                <a:ea typeface="바탕체" pitchFamily="17" charset="-127"/>
              </a:rPr>
              <a:t>:</a:t>
            </a:r>
            <a:r>
              <a:rPr lang="ko-KR" altLang="en-US" dirty="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현재의 </a:t>
            </a:r>
            <a:r>
              <a:rPr lang="ko-KR" altLang="en-US" dirty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소비를 희생한 대가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로 미래의 경제적 보상을 받으려고 하는 투자행위를 말한다</a:t>
            </a:r>
            <a:r>
              <a:rPr lang="en-US" altLang="ko-KR" dirty="0">
                <a:latin typeface="바탕체" pitchFamily="17" charset="-127"/>
                <a:ea typeface="바탕체" pitchFamily="17" charset="-127"/>
              </a:rPr>
              <a:t>.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그런데 미래의 보상이라는 기대이익</a:t>
            </a:r>
            <a:r>
              <a:rPr lang="en-US" altLang="ko-KR" dirty="0">
                <a:latin typeface="바탕체" pitchFamily="17" charset="-127"/>
                <a:ea typeface="바탕체" pitchFamily="17" charset="-127"/>
              </a:rPr>
              <a:t>(expected return)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은 불확실하므로 항상 위험을 내포하고 있다</a:t>
            </a:r>
            <a:r>
              <a:rPr lang="en-US" altLang="ko-KR" dirty="0" smtClean="0">
                <a:latin typeface="바탕체" pitchFamily="17" charset="-127"/>
                <a:ea typeface="바탕체" pitchFamily="17" charset="-127"/>
              </a:rPr>
              <a:t>.</a:t>
            </a:r>
          </a:p>
          <a:p>
            <a:pPr fontAlgn="base"/>
            <a:endParaRPr lang="en-US" altLang="ko-KR" dirty="0" smtClean="0">
              <a:latin typeface="바탕체" pitchFamily="17" charset="-127"/>
              <a:ea typeface="바탕체" pitchFamily="17" charset="-127"/>
            </a:endParaRPr>
          </a:p>
          <a:p>
            <a:pPr fontAlgn="base"/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부동산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투자행위는 투자된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금액 보다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회수된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금액이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더 큰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부의 극대화를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목표로 한다</a:t>
            </a:r>
            <a:r>
              <a:rPr lang="en-US" altLang="ko-KR" dirty="0">
                <a:latin typeface="바탕체" pitchFamily="17" charset="-127"/>
                <a:ea typeface="바탕체" pitchFamily="17" charset="-127"/>
              </a:rPr>
              <a:t>. </a:t>
            </a:r>
            <a:endParaRPr lang="en-US" altLang="ko-KR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dirty="0" smtClean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부동산 투기</a:t>
            </a:r>
            <a:r>
              <a:rPr lang="en-US" altLang="ko-KR" dirty="0" smtClean="0">
                <a:latin typeface="바탕체" pitchFamily="17" charset="-127"/>
                <a:ea typeface="바탕체" pitchFamily="17" charset="-127"/>
              </a:rPr>
              <a:t>: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장래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가격변동의 예측에 따라 </a:t>
            </a:r>
            <a:r>
              <a:rPr lang="ko-KR" altLang="en-US" dirty="0">
                <a:solidFill>
                  <a:srgbClr val="FF0000"/>
                </a:solidFill>
                <a:latin typeface="바탕체" pitchFamily="17" charset="-127"/>
                <a:ea typeface="바탕체" pitchFamily="17" charset="-127"/>
              </a:rPr>
              <a:t>현재가격과 장래가격의 차이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에서 발생하는 양도이익을 얻기 위해서 이루어지는 거래를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의미한다</a:t>
            </a:r>
            <a:endParaRPr lang="en-US" altLang="ko-KR" dirty="0" smtClean="0">
              <a:latin typeface="바탕체" pitchFamily="17" charset="-127"/>
              <a:ea typeface="바탕체" pitchFamily="17" charset="-127"/>
            </a:endParaRPr>
          </a:p>
          <a:p>
            <a:endParaRPr lang="en-US" altLang="ko-KR" dirty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재화의 사용 및 수익에서 얻는 이득인 소득적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이익과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자산의 처분가격변동에서 얻는 이득인 자본적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이득을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구별하여 전자를 얻기 위한 자금이 지출을 투자라 하고 후자를 얻기 위한 자금을 지출을 투기로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본다</a:t>
            </a:r>
            <a:r>
              <a:rPr lang="en-US" altLang="ko-KR" dirty="0" smtClean="0">
                <a:latin typeface="바탕체" pitchFamily="17" charset="-127"/>
                <a:ea typeface="바탕체" pitchFamily="17" charset="-127"/>
              </a:rPr>
              <a:t>.</a:t>
            </a:r>
            <a:endParaRPr lang="ko-KR" altLang="en-US" dirty="0">
              <a:latin typeface="바탕체" pitchFamily="17" charset="-127"/>
              <a:ea typeface="바탕체" pitchFamily="17" charset="-127"/>
            </a:endParaRPr>
          </a:p>
          <a:p>
            <a:endParaRPr lang="ko-KR" altLang="en-US" dirty="0" smtClean="0">
              <a:latin typeface="바탕체" pitchFamily="17" charset="-127"/>
              <a:ea typeface="바탕체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348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48"/>
            <a:ext cx="9144000" cy="952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804" y="61218"/>
            <a:ext cx="9144001" cy="923330"/>
          </a:xfrm>
          <a:prstGeom prst="rect">
            <a:avLst/>
          </a:prstGeom>
          <a:solidFill>
            <a:schemeClr val="bg1">
              <a:alpha val="33000"/>
            </a:schemeClr>
          </a:solidFill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altLang="ko-KR" b="1" dirty="0" smtClean="0"/>
          </a:p>
          <a:p>
            <a:pPr algn="ctr"/>
            <a:r>
              <a:rPr lang="ko-KR" altLang="en-US" b="1" dirty="0" err="1" smtClean="0"/>
              <a:t>수익형</a:t>
            </a:r>
            <a:r>
              <a:rPr lang="ko-KR" altLang="en-US" b="1" dirty="0" smtClean="0"/>
              <a:t> 부동산의 종류</a:t>
            </a:r>
            <a:endParaRPr lang="en-US" altLang="ko-KR" b="1" dirty="0" smtClean="0"/>
          </a:p>
          <a:p>
            <a:pPr algn="ctr"/>
            <a:endParaRPr lang="en-US" altLang="ko-K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0961" y="4005064"/>
            <a:ext cx="90020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​최근 </a:t>
            </a:r>
            <a:r>
              <a:rPr lang="en-US" altLang="ko-KR" dirty="0">
                <a:latin typeface="바탕체" pitchFamily="17" charset="-127"/>
                <a:ea typeface="바탕체" pitchFamily="17" charset="-127"/>
              </a:rPr>
              <a:t>1</a:t>
            </a:r>
            <a:r>
              <a:rPr lang="ko-KR" altLang="en-US" dirty="0" err="1">
                <a:latin typeface="바탕체" pitchFamily="17" charset="-127"/>
                <a:ea typeface="바탕체" pitchFamily="17" charset="-127"/>
              </a:rPr>
              <a:t>인가구의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확대와 함께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여기저기서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눈에 띄게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급증한 건물인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도시형 생활주택과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오피스텔입니다</a:t>
            </a:r>
            <a:r>
              <a:rPr lang="en-US" altLang="ko-KR" dirty="0">
                <a:latin typeface="바탕체" pitchFamily="17" charset="-127"/>
                <a:ea typeface="바탕체" pitchFamily="17" charset="-127"/>
              </a:rPr>
              <a:t>.</a:t>
            </a:r>
            <a:endParaRPr lang="ko-KR" altLang="en-US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건물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외관상으로 이 둘을 구분하기는 힘들지만</a:t>
            </a:r>
            <a:r>
              <a:rPr lang="en-US" altLang="ko-KR" dirty="0">
                <a:latin typeface="바탕체" pitchFamily="17" charset="-127"/>
                <a:ea typeface="바탕체" pitchFamily="17" charset="-127"/>
              </a:rPr>
              <a:t>, 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신고되는 </a:t>
            </a:r>
            <a:r>
              <a:rPr lang="ko-KR" altLang="en-US" dirty="0" err="1" smtClean="0">
                <a:latin typeface="바탕체" pitchFamily="17" charset="-127"/>
                <a:ea typeface="바탕체" pitchFamily="17" charset="-127"/>
              </a:rPr>
              <a:t>용도면에서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도시형 생활주택은 </a:t>
            </a:r>
            <a:r>
              <a:rPr lang="ko-KR" altLang="en-US" dirty="0" err="1" smtClean="0">
                <a:latin typeface="바탕체" pitchFamily="17" charset="-127"/>
                <a:ea typeface="바탕체" pitchFamily="17" charset="-127"/>
              </a:rPr>
              <a:t>건물형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 주택이며</a:t>
            </a:r>
            <a:r>
              <a:rPr lang="en-US" altLang="ko-KR" dirty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오피스텔은 사무와 주거의 복합형태로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오피스뿐 아니라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주거용으로도 가능하나 건축법상으로는 상가로 들어갑니다</a:t>
            </a:r>
            <a:r>
              <a:rPr lang="en-US" altLang="ko-KR" dirty="0">
                <a:latin typeface="바탕체" pitchFamily="17" charset="-127"/>
                <a:ea typeface="바탕체" pitchFamily="17" charset="-127"/>
              </a:rPr>
              <a:t>.</a:t>
            </a:r>
            <a:endParaRPr lang="ko-KR" altLang="en-US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물건 </a:t>
            </a:r>
            <a:r>
              <a:rPr lang="ko-KR" altLang="en-US" dirty="0" err="1">
                <a:latin typeface="바탕체" pitchFamily="17" charset="-127"/>
                <a:ea typeface="바탕체" pitchFamily="17" charset="-127"/>
              </a:rPr>
              <a:t>선택시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dirty="0" err="1">
                <a:latin typeface="바탕체" pitchFamily="17" charset="-127"/>
                <a:ea typeface="바탕체" pitchFamily="17" charset="-127"/>
              </a:rPr>
              <a:t>역세권인지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 여부와 주변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인프라</a:t>
            </a:r>
            <a:r>
              <a:rPr lang="en-US" altLang="ko-KR" dirty="0" smtClean="0">
                <a:latin typeface="바탕체" pitchFamily="17" charset="-127"/>
                <a:ea typeface="바탕체" pitchFamily="17" charset="-127"/>
              </a:rPr>
              <a:t>,</a:t>
            </a:r>
            <a:r>
              <a:rPr lang="ko-KR" altLang="en-US" dirty="0" err="1" smtClean="0">
                <a:latin typeface="바탕체" pitchFamily="17" charset="-127"/>
                <a:ea typeface="바탕체" pitchFamily="17" charset="-127"/>
              </a:rPr>
              <a:t>공실이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dirty="0" err="1" smtClean="0">
                <a:latin typeface="바탕체" pitchFamily="17" charset="-127"/>
                <a:ea typeface="바탕체" pitchFamily="17" charset="-127"/>
              </a:rPr>
              <a:t>어느정도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 형성되었는지 확인하여야 합니다</a:t>
            </a:r>
            <a:r>
              <a:rPr lang="en-US" altLang="ko-KR" dirty="0" smtClean="0">
                <a:latin typeface="바탕체" pitchFamily="17" charset="-127"/>
                <a:ea typeface="바탕체" pitchFamily="17" charset="-127"/>
              </a:rPr>
              <a:t>.</a:t>
            </a:r>
            <a:endParaRPr lang="ko-KR" altLang="en-US" dirty="0" smtClean="0">
              <a:latin typeface="바탕체" pitchFamily="17" charset="-127"/>
              <a:ea typeface="바탕체" pitchFamily="17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3" y="1164014"/>
            <a:ext cx="4157218" cy="2736304"/>
          </a:xfrm>
          <a:prstGeom prst="rect">
            <a:avLst/>
          </a:prstGeom>
          <a:ln>
            <a:gradFill flip="none" rotWithShape="1"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</p:pic>
      <p:sp>
        <p:nvSpPr>
          <p:cNvPr id="15" name="직사각형 14"/>
          <p:cNvSpPr/>
          <p:nvPr/>
        </p:nvSpPr>
        <p:spPr>
          <a:xfrm>
            <a:off x="0" y="6583"/>
            <a:ext cx="9144000" cy="6851417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435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48"/>
            <a:ext cx="9144000" cy="952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1218"/>
            <a:ext cx="9144001" cy="923330"/>
          </a:xfrm>
          <a:prstGeom prst="rect">
            <a:avLst/>
          </a:prstGeom>
          <a:solidFill>
            <a:schemeClr val="bg1">
              <a:alpha val="33000"/>
            </a:schemeClr>
          </a:solidFill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altLang="ko-KR" b="1" dirty="0" smtClean="0"/>
          </a:p>
          <a:p>
            <a:pPr algn="ctr"/>
            <a:r>
              <a:rPr lang="ko-KR" altLang="en-US" b="1" dirty="0" err="1" smtClean="0"/>
              <a:t>수익형</a:t>
            </a:r>
            <a:r>
              <a:rPr lang="ko-KR" altLang="en-US" b="1" dirty="0" smtClean="0"/>
              <a:t> 부동산의 종류</a:t>
            </a:r>
            <a:endParaRPr lang="en-US" altLang="ko-KR" b="1" dirty="0" smtClean="0"/>
          </a:p>
          <a:p>
            <a:pPr algn="ctr"/>
            <a:endParaRPr lang="en-US" altLang="ko-KR" b="1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4176464" cy="256946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71906" y="4005064"/>
            <a:ext cx="89645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최근 생겨난 </a:t>
            </a:r>
            <a:r>
              <a:rPr lang="ko-KR" altLang="en-US" dirty="0" err="1" smtClean="0">
                <a:latin typeface="바탕체" pitchFamily="17" charset="-127"/>
                <a:ea typeface="바탕체" pitchFamily="17" charset="-127"/>
              </a:rPr>
              <a:t>수익형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 부동산으로 늘어난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외국관광객들의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숙박을 위해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생겨나는 호텔의 객실을 합법적인 개별등기분양으로 투자자를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모집하여 수익에 대한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일정비율로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객실 소유주에게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분배를 통해 이익을 가져가는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구조입니다</a:t>
            </a:r>
            <a:r>
              <a:rPr lang="en-US" altLang="ko-KR" dirty="0" smtClean="0">
                <a:latin typeface="바탕체" pitchFamily="17" charset="-127"/>
                <a:ea typeface="바탕체" pitchFamily="17" charset="-127"/>
              </a:rPr>
              <a:t>.</a:t>
            </a:r>
            <a:endParaRPr lang="ko-KR" altLang="en-US" dirty="0">
              <a:latin typeface="바탕체" pitchFamily="17" charset="-127"/>
              <a:ea typeface="바탕체" pitchFamily="17" charset="-127"/>
            </a:endParaRPr>
          </a:p>
          <a:p>
            <a:endParaRPr lang="en-US" altLang="ko-KR" dirty="0" smtClean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객실에 대한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연 </a:t>
            </a:r>
            <a:r>
              <a:rPr lang="ko-KR" altLang="en-US" dirty="0" err="1">
                <a:latin typeface="바탕체" pitchFamily="17" charset="-127"/>
                <a:ea typeface="바탕체" pitchFamily="17" charset="-127"/>
              </a:rPr>
              <a:t>사용권등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 특혜형태의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혜택도 받을 수 있습니다</a:t>
            </a:r>
            <a:r>
              <a:rPr lang="en-US" altLang="ko-KR" dirty="0" smtClean="0">
                <a:latin typeface="바탕체" pitchFamily="17" charset="-127"/>
                <a:ea typeface="바탕체" pitchFamily="17" charset="-127"/>
              </a:rPr>
              <a:t>.</a:t>
            </a:r>
          </a:p>
          <a:p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호텔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역시 주변 객실가동률이 높은 입지인지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신뢰도 높은 </a:t>
            </a:r>
            <a:r>
              <a:rPr lang="ko-KR" altLang="en-US" dirty="0" err="1">
                <a:latin typeface="바탕체" pitchFamily="17" charset="-127"/>
                <a:ea typeface="바탕체" pitchFamily="17" charset="-127"/>
              </a:rPr>
              <a:t>운영사인지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 등을 </a:t>
            </a:r>
            <a:r>
              <a:rPr lang="ko-KR" altLang="en-US" dirty="0" err="1" smtClean="0">
                <a:latin typeface="바탕체" pitchFamily="17" charset="-127"/>
                <a:ea typeface="바탕체" pitchFamily="17" charset="-127"/>
              </a:rPr>
              <a:t>꼼꼼히확인해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dirty="0" err="1" smtClean="0">
                <a:latin typeface="바탕체" pitchFamily="17" charset="-127"/>
                <a:ea typeface="바탕체" pitchFamily="17" charset="-127"/>
              </a:rPr>
              <a:t>보는게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필요합니다</a:t>
            </a:r>
            <a:r>
              <a:rPr lang="en-US" altLang="ko-KR" dirty="0">
                <a:latin typeface="바탕체" pitchFamily="17" charset="-127"/>
                <a:ea typeface="바탕체" pitchFamily="17" charset="-127"/>
              </a:rPr>
              <a:t>.</a:t>
            </a:r>
            <a:endParaRPr lang="ko-KR" altLang="en-US" dirty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0" y="6583"/>
            <a:ext cx="9144000" cy="6851417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23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48"/>
            <a:ext cx="9144000" cy="952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61218"/>
            <a:ext cx="9108502" cy="923330"/>
          </a:xfrm>
          <a:prstGeom prst="rect">
            <a:avLst/>
          </a:prstGeom>
          <a:solidFill>
            <a:schemeClr val="bg1">
              <a:alpha val="34000"/>
            </a:schemeClr>
          </a:solidFill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altLang="ko-KR" b="1" dirty="0" smtClean="0"/>
          </a:p>
          <a:p>
            <a:pPr algn="ctr"/>
            <a:r>
              <a:rPr lang="ko-KR" altLang="en-US" b="1" dirty="0" err="1" smtClean="0"/>
              <a:t>수익형</a:t>
            </a:r>
            <a:r>
              <a:rPr lang="ko-KR" altLang="en-US" b="1" dirty="0" smtClean="0"/>
              <a:t> 부동산의 종류</a:t>
            </a:r>
            <a:endParaRPr lang="en-US" altLang="ko-KR" b="1" dirty="0" smtClean="0"/>
          </a:p>
          <a:p>
            <a:pPr algn="ctr"/>
            <a:endParaRPr lang="en-US" altLang="ko-KR" b="1" dirty="0" smtClean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4464496" cy="2808312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07504" y="4281611"/>
            <a:ext cx="9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상가는 도시형생활주택이나 오피스텔 투자에 비해 볼륨이 있는 투자형태로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​입지에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따라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면적대비 분양가나 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​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월세의 시세가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큰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차이를 나타내기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때문에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상권분석에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따른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보다 신중한 투자가 필요합니다</a:t>
            </a:r>
            <a:r>
              <a:rPr lang="en-US" altLang="ko-KR" dirty="0">
                <a:latin typeface="바탕체" pitchFamily="17" charset="-127"/>
                <a:ea typeface="바탕체" pitchFamily="17" charset="-127"/>
              </a:rPr>
              <a:t>.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상가의 활성화에 따라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시세차익에 의해서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희비가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가려질 수 있습니다</a:t>
            </a:r>
            <a:r>
              <a:rPr lang="en-US" altLang="ko-KR" dirty="0">
                <a:latin typeface="바탕체" pitchFamily="17" charset="-127"/>
                <a:ea typeface="바탕체" pitchFamily="17" charset="-127"/>
              </a:rPr>
              <a:t>.</a:t>
            </a:r>
            <a:endParaRPr lang="ko-KR" altLang="en-US" dirty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​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-12701" y="32048"/>
            <a:ext cx="9144000" cy="6851417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00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48"/>
            <a:ext cx="9144000" cy="952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1218"/>
            <a:ext cx="9144001" cy="923330"/>
          </a:xfrm>
          <a:prstGeom prst="rect">
            <a:avLst/>
          </a:prstGeom>
          <a:solidFill>
            <a:schemeClr val="bg1">
              <a:alpha val="33000"/>
            </a:schemeClr>
          </a:solidFill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altLang="ko-KR" b="1" dirty="0" smtClean="0"/>
          </a:p>
          <a:p>
            <a:pPr algn="ctr"/>
            <a:r>
              <a:rPr lang="ko-KR" altLang="en-US" b="1" dirty="0" err="1" smtClean="0"/>
              <a:t>수익형</a:t>
            </a:r>
            <a:r>
              <a:rPr lang="ko-KR" altLang="en-US" b="1" dirty="0" smtClean="0"/>
              <a:t> 부동산의 종류</a:t>
            </a:r>
            <a:endParaRPr lang="en-US" altLang="ko-KR" b="1" dirty="0" smtClean="0"/>
          </a:p>
          <a:p>
            <a:pPr algn="ctr"/>
            <a:endParaRPr lang="en-US" altLang="ko-KR" b="1" dirty="0" smtClean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92821"/>
            <a:ext cx="4248472" cy="26346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4221088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공동주택에 해당하지 않으면서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다 가구가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거주하는 주택으로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정의되며</a:t>
            </a:r>
            <a:r>
              <a:rPr lang="en-US" altLang="ko-KR" dirty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법적으로는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  ​연면적 </a:t>
            </a:r>
            <a:r>
              <a:rPr lang="en-US" altLang="ko-KR" dirty="0" smtClean="0">
                <a:latin typeface="바탕체" pitchFamily="17" charset="-127"/>
                <a:ea typeface="바탕체" pitchFamily="17" charset="-127"/>
              </a:rPr>
              <a:t>660㎡,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층수 </a:t>
            </a:r>
            <a:r>
              <a:rPr lang="en-US" altLang="ko-KR" dirty="0">
                <a:latin typeface="바탕체" pitchFamily="17" charset="-127"/>
                <a:ea typeface="바탕체" pitchFamily="17" charset="-127"/>
              </a:rPr>
              <a:t>3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층</a:t>
            </a:r>
            <a:r>
              <a:rPr lang="en-US" altLang="ko-KR" dirty="0" smtClean="0">
                <a:latin typeface="바탕체" pitchFamily="17" charset="-127"/>
                <a:ea typeface="바탕체" pitchFamily="17" charset="-127"/>
              </a:rPr>
              <a:t>,19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가구 이하의 건축물로 </a:t>
            </a:r>
            <a:r>
              <a:rPr lang="ko-KR" altLang="en-US" dirty="0" err="1" smtClean="0">
                <a:latin typeface="바탕체" pitchFamily="17" charset="-127"/>
                <a:ea typeface="바탕체" pitchFamily="17" charset="-127"/>
              </a:rPr>
              <a:t>규정되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있습니다</a:t>
            </a:r>
            <a:r>
              <a:rPr lang="en-US" altLang="ko-KR" dirty="0">
                <a:latin typeface="바탕체" pitchFamily="17" charset="-127"/>
                <a:ea typeface="바탕체" pitchFamily="17" charset="-127"/>
              </a:rPr>
              <a:t>. </a:t>
            </a:r>
            <a:r>
              <a:rPr lang="ko-KR" altLang="en-US" dirty="0" err="1">
                <a:latin typeface="바탕체" pitchFamily="17" charset="-127"/>
                <a:ea typeface="바탕체" pitchFamily="17" charset="-127"/>
              </a:rPr>
              <a:t>원룸형</a:t>
            </a:r>
            <a:r>
              <a:rPr lang="en-US" altLang="ko-KR" dirty="0">
                <a:latin typeface="바탕체" pitchFamily="17" charset="-127"/>
                <a:ea typeface="바탕체" pitchFamily="17" charset="-127"/>
              </a:rPr>
              <a:t>, </a:t>
            </a:r>
            <a:r>
              <a:rPr lang="ko-KR" altLang="en-US" dirty="0" err="1">
                <a:latin typeface="바탕체" pitchFamily="17" charset="-127"/>
                <a:ea typeface="바탕체" pitchFamily="17" charset="-127"/>
              </a:rPr>
              <a:t>투룸형</a:t>
            </a:r>
            <a:r>
              <a:rPr lang="en-US" altLang="ko-KR" dirty="0" smtClean="0">
                <a:latin typeface="바탕체" pitchFamily="17" charset="-127"/>
                <a:ea typeface="바탕체" pitchFamily="17" charset="-127"/>
              </a:rPr>
              <a:t>,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 </a:t>
            </a:r>
            <a:r>
              <a:rPr lang="ko-KR" altLang="en-US" dirty="0" err="1">
                <a:latin typeface="바탕체" pitchFamily="17" charset="-127"/>
                <a:ea typeface="바탕체" pitchFamily="17" charset="-127"/>
              </a:rPr>
              <a:t>쓰리룸형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 등 다양한 구조로 만들어 임대수익을 얻을 수 있으며</a:t>
            </a:r>
            <a:r>
              <a:rPr lang="en-US" altLang="ko-KR" dirty="0">
                <a:latin typeface="바탕체" pitchFamily="17" charset="-127"/>
                <a:ea typeface="바탕체" pitchFamily="17" charset="-127"/>
              </a:rPr>
              <a:t>, 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젊은 층 또는 신혼부부가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많은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  </a:t>
            </a:r>
            <a:r>
              <a:rPr lang="ko-KR" altLang="en-US" dirty="0" smtClean="0">
                <a:latin typeface="바탕체" pitchFamily="17" charset="-127"/>
                <a:ea typeface="바탕체" pitchFamily="17" charset="-127"/>
              </a:rPr>
              <a:t>도심 주택지가 </a:t>
            </a:r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좋고 대중교통 접근성과 편의시설이 잘 갖추어진 곳이 좋습니다</a:t>
            </a:r>
            <a:r>
              <a:rPr lang="en-US" altLang="ko-KR" dirty="0" smtClean="0">
                <a:latin typeface="바탕체" pitchFamily="17" charset="-127"/>
                <a:ea typeface="바탕체" pitchFamily="17" charset="-127"/>
              </a:rPr>
              <a:t>.</a:t>
            </a:r>
            <a:endParaRPr lang="ko-KR" altLang="en-US" dirty="0">
              <a:latin typeface="바탕체" pitchFamily="17" charset="-127"/>
              <a:ea typeface="바탕체" pitchFamily="17" charset="-127"/>
            </a:endParaRPr>
          </a:p>
          <a:p>
            <a:r>
              <a:rPr lang="ko-KR" altLang="en-US" dirty="0">
                <a:latin typeface="바탕체" pitchFamily="17" charset="-127"/>
                <a:ea typeface="바탕체" pitchFamily="17" charset="-127"/>
              </a:rPr>
              <a:t>  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0" y="32048"/>
            <a:ext cx="9144000" cy="6851417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915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3"/>
            <a:ext cx="9144000" cy="6861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583"/>
            <a:ext cx="9108504" cy="923330"/>
          </a:xfrm>
          <a:prstGeom prst="rect">
            <a:avLst/>
          </a:prstGeom>
          <a:solidFill>
            <a:schemeClr val="bg1">
              <a:alpha val="38000"/>
            </a:schemeClr>
          </a:solidFill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altLang="ko-KR" b="1" dirty="0" smtClean="0">
              <a:latin typeface="바탕체" pitchFamily="17" charset="-127"/>
              <a:ea typeface="바탕체" pitchFamily="17" charset="-127"/>
            </a:endParaRPr>
          </a:p>
          <a:p>
            <a:pPr algn="ctr"/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부동산 투자의 기본용어</a:t>
            </a:r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 </a:t>
            </a:r>
          </a:p>
          <a:p>
            <a:pPr algn="ctr"/>
            <a:endParaRPr lang="en-US" altLang="ko-KR" b="1" dirty="0" smtClean="0">
              <a:latin typeface="바탕체" pitchFamily="17" charset="-127"/>
              <a:ea typeface="바탕체" pitchFamily="17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13522"/>
              </p:ext>
            </p:extLst>
          </p:nvPr>
        </p:nvGraphicFramePr>
        <p:xfrm>
          <a:off x="0" y="649449"/>
          <a:ext cx="9108504" cy="62085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54252"/>
                <a:gridCol w="4554252"/>
              </a:tblGrid>
              <a:tr h="308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부동산</a:t>
                      </a:r>
                      <a:r>
                        <a:rPr lang="ko-KR" altLang="en-US" sz="1400" b="0" baseline="0" dirty="0" smtClean="0">
                          <a:latin typeface="바탕체" pitchFamily="17" charset="-127"/>
                          <a:ea typeface="바탕체" pitchFamily="17" charset="-127"/>
                        </a:rPr>
                        <a:t> 용어</a:t>
                      </a:r>
                      <a:endParaRPr lang="ko-KR" altLang="en-US" sz="1400" b="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내용</a:t>
                      </a:r>
                      <a:endParaRPr lang="ko-KR" altLang="en-US" sz="1400" b="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</a:tr>
              <a:tr h="5251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바탕체" pitchFamily="17" charset="-127"/>
                          <a:ea typeface="바탕체" pitchFamily="17" charset="-127"/>
                        </a:rPr>
                        <a:t>기준시가</a:t>
                      </a:r>
                      <a:endParaRPr lang="ko-KR" altLang="en-US" sz="1400" b="1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땅과 건축물을 포함한 부동산 전체 재산가치에</a:t>
                      </a:r>
                      <a:r>
                        <a:rPr lang="ko-KR" altLang="en-US" sz="1400" b="0" baseline="0" dirty="0" smtClean="0">
                          <a:latin typeface="바탕체" pitchFamily="17" charset="-127"/>
                          <a:ea typeface="바탕체" pitchFamily="17" charset="-127"/>
                        </a:rPr>
                        <a:t> 대한 감정</a:t>
                      </a:r>
                      <a:endParaRPr lang="ko-KR" altLang="en-US" sz="1400" b="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</a:tr>
              <a:tr h="5251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바탕체" pitchFamily="17" charset="-127"/>
                          <a:ea typeface="바탕체" pitchFamily="17" charset="-127"/>
                        </a:rPr>
                        <a:t>공시지가</a:t>
                      </a:r>
                      <a:endParaRPr lang="ko-KR" altLang="en-US" sz="1400" b="1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건축물의  </a:t>
                      </a:r>
                      <a:r>
                        <a:rPr lang="ko-KR" altLang="en-US" sz="1400" b="0" dirty="0" err="1" smtClean="0">
                          <a:latin typeface="바탕체" pitchFamily="17" charset="-127"/>
                          <a:ea typeface="바탕체" pitchFamily="17" charset="-127"/>
                        </a:rPr>
                        <a:t>감정액을</a:t>
                      </a:r>
                      <a:r>
                        <a:rPr lang="ko-KR" altLang="en-US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 제외 순수한 땅 값의 가치만을 측정</a:t>
                      </a:r>
                      <a:endParaRPr lang="en-US" altLang="ko-KR" sz="1400" b="0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</a:tr>
              <a:tr h="741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바탕체" pitchFamily="17" charset="-127"/>
                          <a:ea typeface="바탕체" pitchFamily="17" charset="-127"/>
                        </a:rPr>
                        <a:t>재건축</a:t>
                      </a:r>
                      <a:endParaRPr lang="ko-KR" altLang="en-US" sz="1400" b="1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주택의 노후로 가치가 떨어졌을 때 해당 주택의 소유자</a:t>
                      </a:r>
                      <a:r>
                        <a:rPr lang="ko-KR" altLang="en-US" sz="1400" b="0" baseline="0" dirty="0" smtClean="0"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lang="ko-KR" altLang="en-US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끼리 재 건축조합 설립 및 일정비율의 재 건축 동의를 구한 후 사업을 진행</a:t>
                      </a:r>
                      <a:endParaRPr lang="en-US" altLang="ko-KR" sz="1400" b="0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</a:tr>
              <a:tr h="5251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바탕체" pitchFamily="17" charset="-127"/>
                          <a:ea typeface="바탕체" pitchFamily="17" charset="-127"/>
                        </a:rPr>
                        <a:t>재개발</a:t>
                      </a:r>
                      <a:endParaRPr lang="ko-KR" altLang="en-US" sz="1400" b="1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도시기반시설이 불량한 지역을 대상으로 재개발구역을 지정</a:t>
                      </a:r>
                      <a:r>
                        <a:rPr lang="ko-KR" altLang="en-US" sz="1400" b="0" baseline="0" dirty="0" smtClean="0"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lang="en-US" altLang="ko-KR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,</a:t>
                      </a:r>
                      <a:r>
                        <a:rPr lang="ko-KR" altLang="en-US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관의 주도하에 사업을 진행</a:t>
                      </a:r>
                      <a:endParaRPr lang="en-US" altLang="ko-KR" sz="1400" b="0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</a:tr>
              <a:tr h="5251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err="1" smtClean="0">
                          <a:latin typeface="바탕체" pitchFamily="17" charset="-127"/>
                          <a:ea typeface="바탕체" pitchFamily="17" charset="-127"/>
                        </a:rPr>
                        <a:t>시행사</a:t>
                      </a:r>
                      <a:endParaRPr lang="ko-KR" altLang="en-US" sz="1400" b="1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해당사업의 주체로 주로 부동산을 지어 분양으로 인한 수익을 목표로 하는 부동산 개발회사</a:t>
                      </a:r>
                      <a:endParaRPr lang="en-US" altLang="ko-KR" sz="1400" b="0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</a:tr>
              <a:tr h="741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err="1" smtClean="0">
                          <a:latin typeface="바탕체" pitchFamily="17" charset="-127"/>
                          <a:ea typeface="바탕체" pitchFamily="17" charset="-127"/>
                        </a:rPr>
                        <a:t>시공사</a:t>
                      </a:r>
                      <a:endParaRPr lang="ko-KR" altLang="en-US" sz="1400" b="1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0" dirty="0" err="1" smtClean="0">
                          <a:latin typeface="바탕체" pitchFamily="17" charset="-127"/>
                          <a:ea typeface="바탕체" pitchFamily="17" charset="-127"/>
                        </a:rPr>
                        <a:t>시행사로부터</a:t>
                      </a:r>
                      <a:r>
                        <a:rPr lang="ko-KR" altLang="en-US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 공사를 수주</a:t>
                      </a:r>
                      <a:endParaRPr lang="en-US" altLang="ko-KR" sz="1400" b="0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algn="ctr"/>
                      <a:r>
                        <a:rPr lang="ko-KR" altLang="en-US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건축물 착공에서 준공에 이르기까지 계약을 준하여 시공책임을 맡은 건설회사</a:t>
                      </a:r>
                      <a:endParaRPr lang="en-US" altLang="ko-KR" sz="1400" b="0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</a:tr>
              <a:tr h="308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err="1" smtClean="0">
                          <a:latin typeface="바탕체" pitchFamily="17" charset="-127"/>
                          <a:ea typeface="바탕체" pitchFamily="17" charset="-127"/>
                        </a:rPr>
                        <a:t>건페율</a:t>
                      </a:r>
                      <a:endParaRPr lang="ko-KR" altLang="en-US" sz="1400" b="1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전체 대지면적에 대한 </a:t>
                      </a:r>
                      <a:r>
                        <a:rPr lang="ko-KR" altLang="en-US" sz="1400" b="0" dirty="0" err="1" smtClean="0">
                          <a:latin typeface="바탕체" pitchFamily="17" charset="-127"/>
                          <a:ea typeface="바탕체" pitchFamily="17" charset="-127"/>
                        </a:rPr>
                        <a:t>견축면적의</a:t>
                      </a:r>
                      <a:r>
                        <a:rPr lang="ko-KR" altLang="en-US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 비율</a:t>
                      </a:r>
                      <a:endParaRPr lang="ko-KR" altLang="en-US" sz="1400" b="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</a:tr>
              <a:tr h="5251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바탕체" pitchFamily="17" charset="-127"/>
                          <a:ea typeface="바탕체" pitchFamily="17" charset="-127"/>
                        </a:rPr>
                        <a:t>용적률</a:t>
                      </a:r>
                      <a:endParaRPr lang="ko-KR" altLang="en-US" sz="1400" b="1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전체 대지면적에 대한 </a:t>
                      </a:r>
                      <a:r>
                        <a:rPr lang="ko-KR" altLang="en-US" sz="1400" b="0" dirty="0" err="1" smtClean="0">
                          <a:latin typeface="바탕체" pitchFamily="17" charset="-127"/>
                          <a:ea typeface="바탕체" pitchFamily="17" charset="-127"/>
                        </a:rPr>
                        <a:t>연멱적</a:t>
                      </a:r>
                      <a:r>
                        <a:rPr lang="en-US" altLang="ko-KR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(</a:t>
                      </a:r>
                      <a:r>
                        <a:rPr lang="ko-KR" altLang="en-US" sz="1400" b="0" dirty="0" err="1" smtClean="0">
                          <a:latin typeface="바탕체" pitchFamily="17" charset="-127"/>
                          <a:ea typeface="바탕체" pitchFamily="17" charset="-127"/>
                        </a:rPr>
                        <a:t>지상층</a:t>
                      </a:r>
                      <a:r>
                        <a:rPr lang="ko-KR" altLang="en-US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 바닥면적의 합</a:t>
                      </a:r>
                      <a:r>
                        <a:rPr lang="en-US" altLang="ko-KR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)</a:t>
                      </a:r>
                      <a:r>
                        <a:rPr lang="ko-KR" altLang="en-US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의 비율</a:t>
                      </a:r>
                      <a:endParaRPr lang="ko-KR" altLang="en-US" sz="1400" b="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</a:tr>
              <a:tr h="741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바탕체" pitchFamily="17" charset="-127"/>
                          <a:ea typeface="바탕체" pitchFamily="17" charset="-127"/>
                        </a:rPr>
                        <a:t>다세대주택</a:t>
                      </a:r>
                      <a:endParaRPr lang="ko-KR" altLang="en-US" sz="1400" b="1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공동주택으로 분류되며 </a:t>
                      </a:r>
                      <a:r>
                        <a:rPr lang="en-US" altLang="ko-KR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4</a:t>
                      </a:r>
                      <a:r>
                        <a:rPr lang="ko-KR" altLang="en-US" sz="1400" b="0" dirty="0" err="1" smtClean="0">
                          <a:latin typeface="바탕체" pitchFamily="17" charset="-127"/>
                          <a:ea typeface="바탕체" pitchFamily="17" charset="-127"/>
                        </a:rPr>
                        <a:t>개층</a:t>
                      </a:r>
                      <a:r>
                        <a:rPr lang="ko-KR" altLang="en-US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 이하 </a:t>
                      </a:r>
                      <a:r>
                        <a:rPr lang="ko-KR" altLang="en-US" sz="1400" b="0" dirty="0" err="1" smtClean="0">
                          <a:latin typeface="바탕체" pitchFamily="17" charset="-127"/>
                          <a:ea typeface="바탕체" pitchFamily="17" charset="-127"/>
                        </a:rPr>
                        <a:t>연멱적</a:t>
                      </a:r>
                      <a:r>
                        <a:rPr lang="ko-KR" altLang="en-US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lang="en-US" altLang="ko-KR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660</a:t>
                      </a:r>
                      <a:r>
                        <a:rPr lang="ko-KR" altLang="en-US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㎡이하인 건축물</a:t>
                      </a:r>
                      <a:r>
                        <a:rPr lang="en-US" altLang="ko-KR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(</a:t>
                      </a:r>
                      <a:r>
                        <a:rPr lang="ko-KR" altLang="en-US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빌라</a:t>
                      </a:r>
                      <a:r>
                        <a:rPr lang="en-US" altLang="ko-KR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)</a:t>
                      </a:r>
                    </a:p>
                    <a:p>
                      <a:pPr algn="ctr" latinLnBrk="1"/>
                      <a:endParaRPr lang="ko-KR" altLang="en-US" sz="1400" b="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</a:tr>
              <a:tr h="741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바탕체" pitchFamily="17" charset="-127"/>
                          <a:ea typeface="바탕체" pitchFamily="17" charset="-127"/>
                        </a:rPr>
                        <a:t>다가구주택</a:t>
                      </a:r>
                      <a:endParaRPr lang="ko-KR" altLang="en-US" sz="1400" b="1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단독주택으로 분류되며 </a:t>
                      </a:r>
                      <a:r>
                        <a:rPr lang="en-US" altLang="ko-KR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3</a:t>
                      </a:r>
                      <a:r>
                        <a:rPr lang="ko-KR" altLang="en-US" sz="1400" b="0" dirty="0" err="1" smtClean="0">
                          <a:latin typeface="바탕체" pitchFamily="17" charset="-127"/>
                          <a:ea typeface="바탕체" pitchFamily="17" charset="-127"/>
                        </a:rPr>
                        <a:t>개층이하</a:t>
                      </a:r>
                      <a:r>
                        <a:rPr lang="ko-KR" altLang="en-US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 연면적 </a:t>
                      </a:r>
                      <a:r>
                        <a:rPr lang="en-US" altLang="ko-KR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660</a:t>
                      </a:r>
                      <a:r>
                        <a:rPr lang="ko-KR" altLang="en-US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㎡이하</a:t>
                      </a:r>
                      <a:r>
                        <a:rPr lang="en-US" altLang="ko-KR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19</a:t>
                      </a:r>
                      <a:r>
                        <a:rPr lang="ko-KR" altLang="en-US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세대 이하인 건축물</a:t>
                      </a:r>
                      <a:r>
                        <a:rPr lang="en-US" altLang="ko-KR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(</a:t>
                      </a:r>
                      <a:r>
                        <a:rPr lang="ko-KR" altLang="en-US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원룸</a:t>
                      </a:r>
                      <a:r>
                        <a:rPr lang="en-US" altLang="ko-KR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,</a:t>
                      </a:r>
                      <a:r>
                        <a:rPr lang="ko-KR" altLang="en-US" sz="1400" b="0" dirty="0" err="1" smtClean="0">
                          <a:latin typeface="바탕체" pitchFamily="17" charset="-127"/>
                          <a:ea typeface="바탕체" pitchFamily="17" charset="-127"/>
                        </a:rPr>
                        <a:t>투룸</a:t>
                      </a:r>
                      <a:r>
                        <a:rPr lang="en-US" altLang="ko-KR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)</a:t>
                      </a:r>
                    </a:p>
                    <a:p>
                      <a:pPr algn="ctr" latinLnBrk="1"/>
                      <a:endParaRPr lang="ko-KR" altLang="en-US" sz="1400" b="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0" y="6583"/>
            <a:ext cx="9144000" cy="6851417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82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3"/>
            <a:ext cx="9144000" cy="6861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5992"/>
            <a:ext cx="9108504" cy="923330"/>
          </a:xfrm>
          <a:prstGeom prst="rect">
            <a:avLst/>
          </a:prstGeom>
          <a:solidFill>
            <a:schemeClr val="bg1">
              <a:alpha val="36000"/>
            </a:schemeClr>
          </a:solidFill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altLang="ko-KR" b="1" dirty="0" smtClean="0">
              <a:latin typeface="바탕체" pitchFamily="17" charset="-127"/>
              <a:ea typeface="바탕체" pitchFamily="17" charset="-127"/>
            </a:endParaRPr>
          </a:p>
          <a:p>
            <a:pPr algn="ctr"/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부동산 투자의 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종류 및 장</a:t>
            </a:r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,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단점</a:t>
            </a:r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 </a:t>
            </a:r>
            <a:endParaRPr lang="en-US" altLang="ko-KR" b="1" dirty="0" smtClean="0">
              <a:latin typeface="바탕체" pitchFamily="17" charset="-127"/>
              <a:ea typeface="바탕체" pitchFamily="17" charset="-127"/>
            </a:endParaRPr>
          </a:p>
          <a:p>
            <a:pPr algn="ctr"/>
            <a:endParaRPr lang="en-US" altLang="ko-KR" b="1" dirty="0" smtClean="0">
              <a:latin typeface="바탕체" pitchFamily="17" charset="-127"/>
              <a:ea typeface="바탕체" pitchFamily="17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763549"/>
              </p:ext>
            </p:extLst>
          </p:nvPr>
        </p:nvGraphicFramePr>
        <p:xfrm>
          <a:off x="-10620" y="620689"/>
          <a:ext cx="9108504" cy="64149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36168"/>
                <a:gridCol w="3036168"/>
                <a:gridCol w="3036168"/>
              </a:tblGrid>
              <a:tr h="3160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종류</a:t>
                      </a:r>
                      <a:endParaRPr lang="ko-KR" altLang="en-US" sz="1400" b="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장점</a:t>
                      </a:r>
                      <a:endParaRPr lang="ko-KR" altLang="en-US" sz="1400" b="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latin typeface="바탕체" pitchFamily="17" charset="-127"/>
                          <a:ea typeface="바탕체" pitchFamily="17" charset="-127"/>
                        </a:rPr>
                        <a:t>단점</a:t>
                      </a:r>
                      <a:endParaRPr lang="ko-KR" altLang="en-US" sz="1400" b="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</a:tr>
              <a:tr h="135154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바탕체" pitchFamily="17" charset="-127"/>
                          <a:ea typeface="바탕체" pitchFamily="17" charset="-127"/>
                        </a:rPr>
                        <a:t>오피스텔 </a:t>
                      </a:r>
                      <a:endParaRPr lang="ko-KR" altLang="en-US" sz="1000" b="1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0" dirty="0" smtClean="0">
                          <a:latin typeface="바탕체" pitchFamily="17" charset="-127"/>
                          <a:ea typeface="바탕체" pitchFamily="17" charset="-127"/>
                        </a:rPr>
                        <a:t>-</a:t>
                      </a:r>
                      <a:r>
                        <a:rPr lang="ko-KR" altLang="en-US" sz="1100" b="0" dirty="0" smtClean="0">
                          <a:latin typeface="바탕체" pitchFamily="17" charset="-127"/>
                          <a:ea typeface="바탕체" pitchFamily="17" charset="-127"/>
                        </a:rPr>
                        <a:t>소액투자</a:t>
                      </a:r>
                      <a:r>
                        <a:rPr lang="ko-KR" altLang="en-US" sz="1100" b="0" baseline="0" dirty="0" smtClean="0">
                          <a:latin typeface="바탕체" pitchFamily="17" charset="-127"/>
                          <a:ea typeface="바탕체" pitchFamily="17" charset="-127"/>
                        </a:rPr>
                        <a:t>가 가능하다</a:t>
                      </a:r>
                      <a:r>
                        <a:rPr lang="en-US" altLang="ko-KR" sz="1100" b="0" baseline="0" dirty="0" smtClean="0">
                          <a:latin typeface="바탕체" pitchFamily="17" charset="-127"/>
                          <a:ea typeface="바탕체" pitchFamily="17" charset="-127"/>
                        </a:rPr>
                        <a:t>.</a:t>
                      </a:r>
                    </a:p>
                    <a:p>
                      <a:pPr algn="l" latinLnBrk="1"/>
                      <a:endParaRPr lang="en-US" altLang="ko-KR" sz="1100" b="0" baseline="0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algn="l" latinLnBrk="1"/>
                      <a:r>
                        <a:rPr lang="en-US" altLang="ko-KR" sz="1100" b="0" baseline="0" dirty="0" smtClean="0">
                          <a:latin typeface="바탕체" pitchFamily="17" charset="-127"/>
                          <a:ea typeface="바탕체" pitchFamily="17" charset="-127"/>
                        </a:rPr>
                        <a:t>-</a:t>
                      </a:r>
                      <a:r>
                        <a:rPr lang="ko-KR" altLang="en-US" sz="1100" b="0" baseline="0" dirty="0" smtClean="0">
                          <a:latin typeface="바탕체" pitchFamily="17" charset="-127"/>
                          <a:ea typeface="바탕체" pitchFamily="17" charset="-127"/>
                        </a:rPr>
                        <a:t>수익의 대부분이 월세 위주로 </a:t>
                      </a:r>
                      <a:endParaRPr lang="en-US" altLang="ko-KR" sz="1100" b="0" baseline="0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algn="l" latinLnBrk="1"/>
                      <a:r>
                        <a:rPr lang="ko-KR" altLang="en-US" sz="1100" b="0" baseline="0" dirty="0" smtClean="0">
                          <a:latin typeface="바탕체" pitchFamily="17" charset="-127"/>
                          <a:ea typeface="바탕체" pitchFamily="17" charset="-127"/>
                        </a:rPr>
                        <a:t>꾸준한 임대수익을 올릴 수 있다</a:t>
                      </a:r>
                      <a:r>
                        <a:rPr lang="en-US" altLang="ko-KR" sz="1100" b="0" baseline="0" dirty="0" smtClean="0">
                          <a:latin typeface="바탕체" pitchFamily="17" charset="-127"/>
                          <a:ea typeface="바탕체" pitchFamily="17" charset="-127"/>
                        </a:rPr>
                        <a:t>.</a:t>
                      </a:r>
                    </a:p>
                    <a:p>
                      <a:pPr algn="l" latinLnBrk="1"/>
                      <a:endParaRPr lang="en-US" altLang="ko-KR" sz="1100" b="0" baseline="0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algn="l" latinLnBrk="1"/>
                      <a:r>
                        <a:rPr lang="en-US" altLang="ko-KR" sz="1100" b="0" baseline="0" dirty="0" smtClean="0">
                          <a:latin typeface="바탕체" pitchFamily="17" charset="-127"/>
                          <a:ea typeface="바탕체" pitchFamily="17" charset="-127"/>
                        </a:rPr>
                        <a:t>-</a:t>
                      </a:r>
                      <a:r>
                        <a:rPr lang="ko-KR" altLang="en-US" sz="1100" b="0" baseline="0" dirty="0" smtClean="0">
                          <a:latin typeface="바탕체" pitchFamily="17" charset="-127"/>
                          <a:ea typeface="바탕체" pitchFamily="17" charset="-127"/>
                        </a:rPr>
                        <a:t>생활편의시설이 잘 이루어져 있어 수요가 꾸준하다</a:t>
                      </a:r>
                      <a:r>
                        <a:rPr lang="en-US" altLang="ko-KR" sz="1100" b="0" baseline="0" dirty="0" smtClean="0">
                          <a:latin typeface="바탕체" pitchFamily="17" charset="-127"/>
                          <a:ea typeface="바탕체" pitchFamily="17" charset="-127"/>
                        </a:rPr>
                        <a:t>.</a:t>
                      </a:r>
                    </a:p>
                    <a:p>
                      <a:pPr algn="l" latinLnBrk="1"/>
                      <a:endParaRPr lang="en-US" altLang="ko-KR" sz="1100" b="0" baseline="0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 b="0" dirty="0" smtClean="0">
                          <a:effectLst/>
                        </a:rPr>
                        <a:t>-</a:t>
                      </a:r>
                      <a:r>
                        <a:rPr lang="ko-KR" altLang="en-US" sz="1100" b="0" dirty="0" smtClean="0">
                          <a:effectLst/>
                        </a:rPr>
                        <a:t>자산가치의 상승이 한정적이다</a:t>
                      </a:r>
                      <a:r>
                        <a:rPr lang="en-US" altLang="ko-KR" sz="1100" b="0" dirty="0" smtClean="0">
                          <a:effectLst/>
                        </a:rPr>
                        <a:t>.</a:t>
                      </a:r>
                    </a:p>
                    <a:p>
                      <a:pPr algn="l"/>
                      <a:endParaRPr lang="en-US" altLang="ko-KR" sz="1100" b="0" dirty="0" smtClean="0">
                        <a:effectLst/>
                      </a:endParaRPr>
                    </a:p>
                    <a:p>
                      <a:pPr algn="l"/>
                      <a:r>
                        <a:rPr lang="en-US" altLang="ko-KR" sz="1100" b="0" dirty="0" smtClean="0">
                          <a:effectLst/>
                        </a:rPr>
                        <a:t>-</a:t>
                      </a:r>
                      <a:r>
                        <a:rPr lang="ko-KR" altLang="en-US" sz="1100" b="0" dirty="0" smtClean="0">
                          <a:effectLst/>
                        </a:rPr>
                        <a:t>공급과잉에 대한 우려가 있다</a:t>
                      </a:r>
                      <a:r>
                        <a:rPr lang="en-US" altLang="ko-KR" sz="1100" b="0" dirty="0" smtClean="0">
                          <a:effectLst/>
                        </a:rPr>
                        <a:t>.</a:t>
                      </a:r>
                    </a:p>
                    <a:p>
                      <a:pPr algn="l"/>
                      <a:endParaRPr lang="en-US" altLang="ko-KR" sz="1100" b="0" dirty="0" smtClean="0">
                        <a:effectLst/>
                      </a:endParaRPr>
                    </a:p>
                    <a:p>
                      <a:pPr algn="l"/>
                      <a:r>
                        <a:rPr lang="en-US" altLang="ko-KR" sz="1100" b="0" dirty="0" smtClean="0">
                          <a:effectLst/>
                        </a:rPr>
                        <a:t>-</a:t>
                      </a:r>
                      <a:r>
                        <a:rPr lang="ko-KR" altLang="en-US" sz="1100" b="0" dirty="0" smtClean="0">
                          <a:effectLst/>
                        </a:rPr>
                        <a:t>오래된 오피스텔의 경우에는 주거에 부적합한 구조적 문제가 있다</a:t>
                      </a:r>
                      <a:r>
                        <a:rPr lang="en-US" altLang="ko-KR" sz="1100" b="0" dirty="0" smtClean="0">
                          <a:effectLst/>
                        </a:rPr>
                        <a:t>.</a:t>
                      </a:r>
                    </a:p>
                    <a:p>
                      <a:pPr algn="l"/>
                      <a:endParaRPr lang="en-US" altLang="ko-KR" sz="1100" b="0" dirty="0" smtClean="0">
                        <a:effectLst/>
                      </a:endParaRPr>
                    </a:p>
                  </a:txBody>
                  <a:tcPr/>
                </a:tc>
              </a:tr>
              <a:tr h="16930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바탕체" pitchFamily="17" charset="-127"/>
                          <a:ea typeface="바탕체" pitchFamily="17" charset="-127"/>
                        </a:rPr>
                        <a:t>호텔</a:t>
                      </a:r>
                      <a:endParaRPr lang="ko-KR" altLang="en-US" sz="1000" b="1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0" dirty="0" smtClean="0"/>
                        <a:t>-</a:t>
                      </a:r>
                      <a:r>
                        <a:rPr lang="ko-KR" altLang="en-US" sz="1100" b="0" dirty="0" smtClean="0"/>
                        <a:t>다른 </a:t>
                      </a:r>
                      <a:r>
                        <a:rPr lang="ko-KR" altLang="en-US" sz="1100" b="0" dirty="0" err="1" smtClean="0"/>
                        <a:t>수익형</a:t>
                      </a:r>
                      <a:r>
                        <a:rPr lang="ko-KR" altLang="en-US" sz="1100" b="0" dirty="0" smtClean="0"/>
                        <a:t> 부동산과는 달리 </a:t>
                      </a:r>
                      <a:r>
                        <a:rPr lang="ko-KR" altLang="en-US" sz="1100" b="0" dirty="0" err="1" smtClean="0"/>
                        <a:t>공실률</a:t>
                      </a:r>
                      <a:r>
                        <a:rPr lang="en-US" altLang="ko-KR" sz="1100" b="0" dirty="0" smtClean="0"/>
                        <a:t>, </a:t>
                      </a:r>
                      <a:r>
                        <a:rPr lang="ko-KR" altLang="en-US" sz="1100" b="0" dirty="0" smtClean="0"/>
                        <a:t>감가상각</a:t>
                      </a:r>
                      <a:r>
                        <a:rPr lang="en-US" altLang="ko-KR" sz="1100" b="0" dirty="0" smtClean="0"/>
                        <a:t>, </a:t>
                      </a:r>
                      <a:r>
                        <a:rPr lang="ko-KR" altLang="en-US" sz="1100" b="0" dirty="0" smtClean="0"/>
                        <a:t>보수비용 등 임대인의 지출과 임차인과의 갈등이 없다</a:t>
                      </a:r>
                      <a:r>
                        <a:rPr lang="en-US" altLang="ko-KR" sz="1100" b="0" dirty="0" smtClean="0"/>
                        <a:t>.</a:t>
                      </a:r>
                    </a:p>
                    <a:p>
                      <a:pPr algn="l" latinLnBrk="1"/>
                      <a:endParaRPr lang="en-US" altLang="ko-KR" sz="1100" b="0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algn="l" latinLnBrk="1"/>
                      <a:r>
                        <a:rPr lang="en-US" altLang="ko-KR" sz="1100" b="0" dirty="0" smtClean="0"/>
                        <a:t>-</a:t>
                      </a:r>
                      <a:r>
                        <a:rPr lang="ko-KR" altLang="en-US" sz="1100" b="0" dirty="0" smtClean="0"/>
                        <a:t>호텔객실 이용금액을 </a:t>
                      </a:r>
                      <a:r>
                        <a:rPr lang="ko-KR" altLang="en-US" sz="1100" b="0" dirty="0" err="1" smtClean="0"/>
                        <a:t>분양자</a:t>
                      </a:r>
                      <a:r>
                        <a:rPr lang="en-US" altLang="ko-KR" sz="1100" b="0" dirty="0" smtClean="0"/>
                        <a:t>(</a:t>
                      </a:r>
                      <a:r>
                        <a:rPr lang="ko-KR" altLang="en-US" sz="1100" b="0" dirty="0" smtClean="0"/>
                        <a:t>투자자</a:t>
                      </a:r>
                      <a:r>
                        <a:rPr lang="en-US" altLang="ko-KR" sz="1100" b="0" dirty="0" smtClean="0"/>
                        <a:t>)</a:t>
                      </a:r>
                      <a:r>
                        <a:rPr lang="ko-KR" altLang="en-US" sz="1100" b="0" dirty="0" smtClean="0"/>
                        <a:t>에게 지급하기 때문에 수익률이 높다 </a:t>
                      </a:r>
                      <a:r>
                        <a:rPr lang="en-US" altLang="ko-KR" sz="1100" b="0" dirty="0" smtClean="0"/>
                        <a:t>.</a:t>
                      </a:r>
                    </a:p>
                    <a:p>
                      <a:pPr algn="l" latinLnBrk="1"/>
                      <a:endParaRPr lang="en-US" altLang="ko-KR" sz="1100" b="0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algn="l" latinLnBrk="1"/>
                      <a:r>
                        <a:rPr lang="en-US" altLang="ko-KR" sz="1100" b="0" dirty="0" smtClean="0">
                          <a:latin typeface="바탕체" pitchFamily="17" charset="-127"/>
                          <a:ea typeface="바탕체" pitchFamily="17" charset="-127"/>
                        </a:rPr>
                        <a:t>-</a:t>
                      </a:r>
                      <a:r>
                        <a:rPr lang="ko-KR" altLang="en-US" sz="1100" b="0" dirty="0" smtClean="0"/>
                        <a:t>임대 관리를 </a:t>
                      </a:r>
                      <a:r>
                        <a:rPr lang="ko-KR" altLang="en-US" sz="1100" b="0" dirty="0" err="1" smtClean="0"/>
                        <a:t>운영사</a:t>
                      </a:r>
                      <a:r>
                        <a:rPr lang="ko-KR" altLang="en-US" sz="1100" b="0" baseline="0" dirty="0" smtClean="0"/>
                        <a:t> 측에서 하기 때문에 신경을 쓰지 않아도 되는 편의성이 있다</a:t>
                      </a:r>
                      <a:r>
                        <a:rPr lang="en-US" altLang="ko-KR" sz="1100" b="0" baseline="0" dirty="0" smtClean="0"/>
                        <a:t>.</a:t>
                      </a:r>
                    </a:p>
                    <a:p>
                      <a:pPr algn="l" latinLnBrk="1"/>
                      <a:endParaRPr lang="en-US" altLang="ko-KR" sz="11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latin typeface="바탕체" pitchFamily="17" charset="-127"/>
                          <a:ea typeface="바탕체" pitchFamily="17" charset="-127"/>
                        </a:rPr>
                        <a:t>-</a:t>
                      </a:r>
                      <a:r>
                        <a:rPr lang="ko-KR" altLang="en-US" sz="1100" b="0" dirty="0" smtClean="0">
                          <a:latin typeface="바탕체" pitchFamily="17" charset="-127"/>
                          <a:ea typeface="바탕체" pitchFamily="17" charset="-127"/>
                        </a:rPr>
                        <a:t>임</a:t>
                      </a:r>
                      <a:r>
                        <a:rPr lang="ko-KR" altLang="en-US" sz="1100" b="0" baseline="0" dirty="0" smtClean="0">
                          <a:latin typeface="바탕체" pitchFamily="17" charset="-127"/>
                          <a:ea typeface="바탕체" pitchFamily="17" charset="-127"/>
                        </a:rPr>
                        <a:t>대 관리를 진행하는 운영사의 신뢰도</a:t>
                      </a:r>
                      <a:r>
                        <a:rPr lang="en-US" altLang="ko-KR" sz="1100" b="0" baseline="0" dirty="0" smtClean="0">
                          <a:latin typeface="바탕체" pitchFamily="17" charset="-127"/>
                          <a:ea typeface="바탕체" pitchFamily="17" charset="-127"/>
                        </a:rPr>
                        <a:t>,</a:t>
                      </a:r>
                      <a:r>
                        <a:rPr lang="ko-KR" altLang="en-US" sz="1100" b="0" baseline="0" dirty="0" smtClean="0">
                          <a:latin typeface="바탕체" pitchFamily="17" charset="-127"/>
                          <a:ea typeface="바탕체" pitchFamily="17" charset="-127"/>
                        </a:rPr>
                        <a:t>전문성</a:t>
                      </a:r>
                      <a:r>
                        <a:rPr lang="en-US" altLang="ko-KR" sz="1100" b="0" baseline="0" dirty="0" smtClean="0">
                          <a:latin typeface="바탕체" pitchFamily="17" charset="-127"/>
                          <a:ea typeface="바탕체" pitchFamily="17" charset="-127"/>
                        </a:rPr>
                        <a:t>,</a:t>
                      </a:r>
                      <a:r>
                        <a:rPr lang="ko-KR" altLang="en-US" sz="1100" b="0" baseline="0" dirty="0" smtClean="0">
                          <a:latin typeface="바탕체" pitchFamily="17" charset="-127"/>
                          <a:ea typeface="바탕체" pitchFamily="17" charset="-127"/>
                        </a:rPr>
                        <a:t>운영방식 등에 따라 수익이 결정되므로 신중히 결정하여야 </a:t>
                      </a:r>
                      <a:r>
                        <a:rPr lang="ko-KR" altLang="en-US" sz="1100" b="0" baseline="0" dirty="0" smtClean="0">
                          <a:latin typeface="바탕체" pitchFamily="17" charset="-127"/>
                          <a:ea typeface="바탕체" pitchFamily="17" charset="-127"/>
                        </a:rPr>
                        <a:t>한다</a:t>
                      </a:r>
                      <a:r>
                        <a:rPr lang="en-US" altLang="ko-KR" sz="1100" b="0" baseline="0" dirty="0" smtClean="0">
                          <a:latin typeface="바탕체" pitchFamily="17" charset="-127"/>
                          <a:ea typeface="바탕체" pitchFamily="17" charset="-127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0" baseline="0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baseline="0" dirty="0" smtClean="0">
                          <a:latin typeface="바탕체" pitchFamily="17" charset="-127"/>
                          <a:ea typeface="바탕체" pitchFamily="17" charset="-127"/>
                        </a:rPr>
                        <a:t>-</a:t>
                      </a:r>
                      <a:r>
                        <a:rPr lang="ko-KR" altLang="en-US" sz="1100" b="0" baseline="0" dirty="0" smtClean="0">
                          <a:latin typeface="바탕체" pitchFamily="17" charset="-127"/>
                          <a:ea typeface="바탕체" pitchFamily="17" charset="-127"/>
                        </a:rPr>
                        <a:t>관광객이 선호하는 호텔 역시 관광지와 가까운 곳부터 객실이 채워지기 때문에</a:t>
                      </a:r>
                      <a:r>
                        <a:rPr lang="en-US" altLang="ko-KR" sz="1100" b="0" baseline="0" dirty="0" smtClean="0"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lang="ko-KR" altLang="en-US" sz="1100" b="0" baseline="0" dirty="0" smtClean="0">
                          <a:latin typeface="바탕체" pitchFamily="17" charset="-127"/>
                          <a:ea typeface="바탕체" pitchFamily="17" charset="-127"/>
                        </a:rPr>
                        <a:t>외곽에 있는 호텔은 상대적으로 </a:t>
                      </a:r>
                      <a:r>
                        <a:rPr lang="ko-KR" altLang="en-US" sz="1100" b="0" baseline="0" dirty="0" err="1" smtClean="0">
                          <a:latin typeface="바탕체" pitchFamily="17" charset="-127"/>
                          <a:ea typeface="바탕체" pitchFamily="17" charset="-127"/>
                        </a:rPr>
                        <a:t>공실율이</a:t>
                      </a:r>
                      <a:r>
                        <a:rPr lang="ko-KR" altLang="en-US" sz="1100" b="0" baseline="0" dirty="0" smtClean="0">
                          <a:latin typeface="바탕체" pitchFamily="17" charset="-127"/>
                          <a:ea typeface="바탕체" pitchFamily="17" charset="-127"/>
                        </a:rPr>
                        <a:t> 높다</a:t>
                      </a:r>
                      <a:r>
                        <a:rPr lang="en-US" altLang="ko-KR" sz="1100" b="0" baseline="0" dirty="0" smtClean="0">
                          <a:latin typeface="바탕체" pitchFamily="17" charset="-127"/>
                          <a:ea typeface="바탕체" pitchFamily="17" charset="-127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0" baseline="0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0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</a:tr>
              <a:tr h="14659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바탕체" pitchFamily="17" charset="-127"/>
                          <a:ea typeface="바탕체" pitchFamily="17" charset="-127"/>
                        </a:rPr>
                        <a:t>상가</a:t>
                      </a:r>
                      <a:endParaRPr lang="ko-KR" altLang="en-US" sz="1000" b="1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0" dirty="0" smtClean="0">
                          <a:latin typeface="바탕체" pitchFamily="17" charset="-127"/>
                          <a:ea typeface="바탕체" pitchFamily="17" charset="-127"/>
                        </a:rPr>
                        <a:t>-</a:t>
                      </a:r>
                      <a:r>
                        <a:rPr lang="ko-KR" altLang="en-US" sz="1100" b="0" dirty="0" smtClean="0">
                          <a:latin typeface="바탕체" pitchFamily="17" charset="-127"/>
                          <a:ea typeface="바탕체" pitchFamily="17" charset="-127"/>
                        </a:rPr>
                        <a:t>임차인 시설투자로 상가의 가치가 상승</a:t>
                      </a:r>
                      <a:r>
                        <a:rPr lang="ko-KR" altLang="en-US" sz="1100" b="0" baseline="0" dirty="0" smtClean="0">
                          <a:latin typeface="바탕체" pitchFamily="17" charset="-127"/>
                          <a:ea typeface="바탕체" pitchFamily="17" charset="-127"/>
                        </a:rPr>
                        <a:t> 할 수 있다</a:t>
                      </a:r>
                      <a:r>
                        <a:rPr lang="en-US" altLang="ko-KR" sz="1100" b="0" baseline="0" dirty="0" smtClean="0">
                          <a:latin typeface="바탕체" pitchFamily="17" charset="-127"/>
                          <a:ea typeface="바탕체" pitchFamily="17" charset="-127"/>
                        </a:rPr>
                        <a:t>.</a:t>
                      </a:r>
                    </a:p>
                    <a:p>
                      <a:pPr algn="l" latinLnBrk="1"/>
                      <a:endParaRPr lang="en-US" altLang="ko-KR" sz="1100" b="0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algn="l" latinLnBrk="1"/>
                      <a:r>
                        <a:rPr lang="en-US" altLang="ko-KR" sz="1100" b="0" dirty="0" smtClean="0">
                          <a:latin typeface="바탕체" pitchFamily="17" charset="-127"/>
                          <a:ea typeface="바탕체" pitchFamily="17" charset="-127"/>
                        </a:rPr>
                        <a:t>-</a:t>
                      </a:r>
                      <a:r>
                        <a:rPr lang="ko-KR" altLang="en-US" sz="1100" b="0" dirty="0" smtClean="0">
                          <a:latin typeface="바탕체" pitchFamily="17" charset="-127"/>
                          <a:ea typeface="바탕체" pitchFamily="17" charset="-127"/>
                        </a:rPr>
                        <a:t>주택에 비해 임대료가 비교적 높아 상대적으로 수익률이 좋다</a:t>
                      </a:r>
                      <a:r>
                        <a:rPr lang="en-US" altLang="ko-KR" sz="1100" b="0" dirty="0" smtClean="0">
                          <a:latin typeface="바탕체" pitchFamily="17" charset="-127"/>
                          <a:ea typeface="바탕체" pitchFamily="17" charset="-127"/>
                        </a:rPr>
                        <a:t>.</a:t>
                      </a:r>
                    </a:p>
                    <a:p>
                      <a:pPr algn="l" latinLnBrk="1"/>
                      <a:endParaRPr lang="en-US" altLang="ko-KR" sz="1100" b="0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algn="l" latinLnBrk="1"/>
                      <a:r>
                        <a:rPr lang="en-US" altLang="ko-KR" sz="1100" b="0" dirty="0" smtClean="0">
                          <a:latin typeface="바탕체" pitchFamily="17" charset="-127"/>
                          <a:ea typeface="바탕체" pitchFamily="17" charset="-127"/>
                        </a:rPr>
                        <a:t>-</a:t>
                      </a:r>
                      <a:r>
                        <a:rPr lang="ko-KR" altLang="en-US" sz="1100" b="0" dirty="0" smtClean="0">
                          <a:latin typeface="바탕체" pitchFamily="17" charset="-127"/>
                          <a:ea typeface="바탕체" pitchFamily="17" charset="-127"/>
                        </a:rPr>
                        <a:t>입지가 좋은 상가는 향후 시세차익을 노릴 수 있다</a:t>
                      </a:r>
                      <a:r>
                        <a:rPr lang="en-US" altLang="ko-KR" sz="1100" b="0" dirty="0" smtClean="0">
                          <a:latin typeface="바탕체" pitchFamily="17" charset="-127"/>
                          <a:ea typeface="바탕체" pitchFamily="17" charset="-127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 b="0" dirty="0" smtClean="0">
                          <a:effectLst/>
                        </a:rPr>
                        <a:t>-</a:t>
                      </a:r>
                      <a:r>
                        <a:rPr lang="ko-KR" altLang="en-US" sz="1100" b="0" dirty="0" smtClean="0">
                          <a:effectLst/>
                        </a:rPr>
                        <a:t>초기 투자비용이 많이 든다</a:t>
                      </a:r>
                      <a:r>
                        <a:rPr lang="en-US" altLang="ko-KR" sz="1100" b="0" dirty="0" smtClean="0">
                          <a:effectLst/>
                        </a:rPr>
                        <a:t>.</a:t>
                      </a:r>
                    </a:p>
                    <a:p>
                      <a:pPr algn="l"/>
                      <a:endParaRPr lang="en-US" altLang="ko-KR" sz="1100" b="0" dirty="0" smtClean="0">
                        <a:effectLst/>
                      </a:endParaRPr>
                    </a:p>
                    <a:p>
                      <a:pPr algn="l"/>
                      <a:r>
                        <a:rPr lang="en-US" altLang="ko-KR" sz="1100" b="0" dirty="0" smtClean="0">
                          <a:effectLst/>
                        </a:rPr>
                        <a:t>-</a:t>
                      </a:r>
                      <a:r>
                        <a:rPr lang="ko-KR" altLang="en-US" sz="1100" b="0" dirty="0" smtClean="0">
                          <a:effectLst/>
                        </a:rPr>
                        <a:t>위치나 상권이 좋지 않으면 </a:t>
                      </a:r>
                      <a:r>
                        <a:rPr lang="ko-KR" altLang="en-US" sz="1100" b="0" dirty="0" err="1" smtClean="0">
                          <a:effectLst/>
                        </a:rPr>
                        <a:t>공실확률이</a:t>
                      </a:r>
                      <a:r>
                        <a:rPr lang="ko-KR" altLang="en-US" sz="1100" b="0" baseline="0" dirty="0" smtClean="0">
                          <a:effectLst/>
                        </a:rPr>
                        <a:t> 높아져 수익성을 기대하기 어렵다</a:t>
                      </a:r>
                      <a:r>
                        <a:rPr lang="en-US" altLang="ko-KR" sz="1100" b="0" baseline="0" dirty="0" smtClean="0">
                          <a:effectLst/>
                        </a:rPr>
                        <a:t>.</a:t>
                      </a:r>
                    </a:p>
                    <a:p>
                      <a:pPr algn="l"/>
                      <a:endParaRPr lang="en-US" altLang="ko-KR" sz="1100" b="0" baseline="0" dirty="0" smtClean="0">
                        <a:effectLst/>
                      </a:endParaRPr>
                    </a:p>
                    <a:p>
                      <a:pPr algn="l"/>
                      <a:r>
                        <a:rPr lang="en-US" altLang="ko-KR" sz="1100" b="0" baseline="0" dirty="0" smtClean="0">
                          <a:effectLst/>
                        </a:rPr>
                        <a:t>-</a:t>
                      </a:r>
                      <a:r>
                        <a:rPr lang="ko-KR" altLang="en-US" sz="1100" b="0" baseline="0" dirty="0" smtClean="0">
                          <a:effectLst/>
                        </a:rPr>
                        <a:t>취득세가 주택에 비해 높다</a:t>
                      </a:r>
                      <a:r>
                        <a:rPr lang="en-US" altLang="ko-KR" sz="1100" b="0" baseline="0" dirty="0" smtClean="0">
                          <a:effectLst/>
                        </a:rPr>
                        <a:t>.</a:t>
                      </a:r>
                      <a:r>
                        <a:rPr lang="en-US" altLang="ko-KR" sz="1100" b="0" dirty="0" smtClean="0">
                          <a:effectLst/>
                        </a:rPr>
                        <a:t> </a:t>
                      </a:r>
                      <a:endParaRPr lang="en-US" altLang="ko-KR" sz="1100" b="0" dirty="0" smtClean="0">
                        <a:effectLst/>
                      </a:endParaRPr>
                    </a:p>
                  </a:txBody>
                  <a:tcPr/>
                </a:tc>
              </a:tr>
              <a:tr h="13635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 smtClean="0">
                          <a:latin typeface="바탕체" pitchFamily="17" charset="-127"/>
                          <a:ea typeface="바탕체" pitchFamily="17" charset="-127"/>
                        </a:rPr>
                        <a:t>다가구주택</a:t>
                      </a:r>
                      <a:endParaRPr lang="en-US" altLang="ko-KR" sz="1000" b="1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algn="ctr" latinLnBrk="1"/>
                      <a:r>
                        <a:rPr lang="en-US" altLang="ko-KR" sz="1000" b="1" dirty="0" smtClean="0">
                          <a:latin typeface="바탕체" pitchFamily="17" charset="-127"/>
                          <a:ea typeface="바탕체" pitchFamily="17" charset="-127"/>
                        </a:rPr>
                        <a:t>(</a:t>
                      </a:r>
                      <a:r>
                        <a:rPr lang="ko-KR" altLang="en-US" sz="1000" b="1" dirty="0" smtClean="0">
                          <a:latin typeface="바탕체" pitchFamily="17" charset="-127"/>
                          <a:ea typeface="바탕체" pitchFamily="17" charset="-127"/>
                        </a:rPr>
                        <a:t>원룸</a:t>
                      </a:r>
                      <a:r>
                        <a:rPr lang="en-US" altLang="ko-KR" sz="1000" b="1" dirty="0" smtClean="0">
                          <a:latin typeface="바탕체" pitchFamily="17" charset="-127"/>
                          <a:ea typeface="바탕체" pitchFamily="17" charset="-127"/>
                        </a:rPr>
                        <a:t>,</a:t>
                      </a:r>
                      <a:r>
                        <a:rPr lang="ko-KR" altLang="en-US" sz="1000" b="1" dirty="0" err="1" smtClean="0">
                          <a:latin typeface="바탕체" pitchFamily="17" charset="-127"/>
                          <a:ea typeface="바탕체" pitchFamily="17" charset="-127"/>
                        </a:rPr>
                        <a:t>투룸</a:t>
                      </a:r>
                      <a:r>
                        <a:rPr lang="en-US" altLang="ko-KR" sz="1000" b="1" dirty="0" smtClean="0">
                          <a:latin typeface="바탕체" pitchFamily="17" charset="-127"/>
                          <a:ea typeface="바탕체" pitchFamily="17" charset="-127"/>
                        </a:rPr>
                        <a:t>,</a:t>
                      </a:r>
                      <a:r>
                        <a:rPr lang="ko-KR" altLang="en-US" sz="1000" b="1" dirty="0" err="1" smtClean="0">
                          <a:latin typeface="바탕체" pitchFamily="17" charset="-127"/>
                          <a:ea typeface="바탕체" pitchFamily="17" charset="-127"/>
                        </a:rPr>
                        <a:t>쓰리룸</a:t>
                      </a:r>
                      <a:r>
                        <a:rPr lang="en-US" altLang="ko-KR" sz="1000" b="1" dirty="0" smtClean="0">
                          <a:latin typeface="바탕체" pitchFamily="17" charset="-127"/>
                          <a:ea typeface="바탕체" pitchFamily="17" charset="-127"/>
                        </a:rPr>
                        <a:t>)</a:t>
                      </a:r>
                      <a:endParaRPr lang="ko-KR" altLang="en-US" sz="1000" b="1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투자 수익이 높다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l" latinLnBrk="1"/>
                      <a:endParaRPr lang="en-US" altLang="ko-KR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latinLnBrk="1"/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주거시설이기 때문에 경기의 영향을 덜 받는다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l" latinLnBrk="1"/>
                      <a:endParaRPr lang="en-US" altLang="ko-KR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latinLnBrk="1"/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-1~2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인 가구가 점점 늘어나면서 수요가 증가 되 장래성이 밝다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l" latinLnBrk="1"/>
                      <a:endParaRPr lang="en-US" altLang="ko-KR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관리인을 사용하면 소비가 생기고</a:t>
                      </a: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직접 관리를 하면 번거롭다</a:t>
                      </a: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altLang="ko-KR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o-KR" alt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건물이 노후화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되었을 시 </a:t>
                      </a:r>
                      <a:r>
                        <a:rPr lang="ko-KR" altLang="en-US" sz="1100" b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리모델링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비용</a:t>
                      </a: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각종보수 비용이 생긴다</a:t>
                      </a:r>
                      <a:r>
                        <a:rPr lang="en-US" altLang="ko-KR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altLang="ko-KR" sz="1100" b="0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-35496" y="-5996"/>
            <a:ext cx="9144000" cy="6851417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 cmpd="sng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045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836</Words>
  <Application>Microsoft Office PowerPoint</Application>
  <PresentationFormat>화면 슬라이드 쇼(4:3)</PresentationFormat>
  <Paragraphs>148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수익형 부동산 투자 잘하는 법</vt:lpstr>
      <vt:lpstr>목차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부동산 투자를  가장 정확하고  쉽게 하는 방법은  주변  공인중개사사무소 / 분양사무소/부동산에 문의하는 방법이 있습니다.   그 사람들은 고객들에게 설명하고 설득해야 하는 입장이기 때문에 인근 상권에 대해서 철저하게 분석하고 있습니다.   이런 TIP을 잘 활용하시어 좋은 투자 하시고 부자되세요!</vt:lpstr>
    </vt:vector>
  </TitlesOfParts>
  <Company>XP R2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39</cp:revision>
  <dcterms:created xsi:type="dcterms:W3CDTF">2016-05-23T10:47:30Z</dcterms:created>
  <dcterms:modified xsi:type="dcterms:W3CDTF">2016-05-24T13:27:02Z</dcterms:modified>
</cp:coreProperties>
</file>