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  <p:sldMasterId id="2147483661" r:id="rId3"/>
    <p:sldMasterId id="2147483663" r:id="rId4"/>
  </p:sldMasterIdLst>
  <p:notesMasterIdLst>
    <p:notesMasterId r:id="rId48"/>
  </p:notesMasterIdLst>
  <p:sldIdLst>
    <p:sldId id="256" r:id="rId5"/>
    <p:sldId id="259" r:id="rId6"/>
    <p:sldId id="286" r:id="rId7"/>
    <p:sldId id="287" r:id="rId8"/>
    <p:sldId id="288" r:id="rId9"/>
    <p:sldId id="289" r:id="rId10"/>
    <p:sldId id="290" r:id="rId11"/>
    <p:sldId id="261" r:id="rId12"/>
    <p:sldId id="310" r:id="rId13"/>
    <p:sldId id="291" r:id="rId14"/>
    <p:sldId id="307" r:id="rId15"/>
    <p:sldId id="308" r:id="rId16"/>
    <p:sldId id="292" r:id="rId17"/>
    <p:sldId id="293" r:id="rId18"/>
    <p:sldId id="294" r:id="rId19"/>
    <p:sldId id="309" r:id="rId20"/>
    <p:sldId id="295" r:id="rId21"/>
    <p:sldId id="296" r:id="rId22"/>
    <p:sldId id="311" r:id="rId23"/>
    <p:sldId id="312" r:id="rId24"/>
    <p:sldId id="313" r:id="rId25"/>
    <p:sldId id="297" r:id="rId26"/>
    <p:sldId id="314" r:id="rId27"/>
    <p:sldId id="315" r:id="rId28"/>
    <p:sldId id="316" r:id="rId29"/>
    <p:sldId id="298" r:id="rId30"/>
    <p:sldId id="299" r:id="rId31"/>
    <p:sldId id="300" r:id="rId32"/>
    <p:sldId id="301" r:id="rId33"/>
    <p:sldId id="302" r:id="rId34"/>
    <p:sldId id="317" r:id="rId35"/>
    <p:sldId id="303" r:id="rId36"/>
    <p:sldId id="304" r:id="rId37"/>
    <p:sldId id="305" r:id="rId38"/>
    <p:sldId id="306" r:id="rId39"/>
    <p:sldId id="318" r:id="rId40"/>
    <p:sldId id="319" r:id="rId41"/>
    <p:sldId id="320" r:id="rId42"/>
    <p:sldId id="281" r:id="rId43"/>
    <p:sldId id="282" r:id="rId44"/>
    <p:sldId id="277" r:id="rId45"/>
    <p:sldId id="321" r:id="rId46"/>
    <p:sldId id="284" r:id="rId4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6600"/>
    <a:srgbClr val="FFC92F"/>
    <a:srgbClr val="582C00"/>
    <a:srgbClr val="FFEBFF"/>
    <a:srgbClr val="E8D1BA"/>
    <a:srgbClr val="CCE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85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BC9A08EA-B372-4ED9-B78B-E51CBB3CA4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7AE7DDC-5A3E-498F-A7EE-C67DDC0EEABB}" type="slidenum">
              <a:rPr lang="en-US" altLang="ko-KR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말에는 두 종류가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죽이는 말과 살리는 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성경 특히 잠언을 읽어보면 의인과 지혜로운 사람의 말은 듣는 이로 하여금 힘을 얻게 하는 생명의 언어이고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미련하고 어리석은 자의 말은 상대방을 화나게 만들고 좌절케 하는 말이다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이를 다른 표현으로 </a:t>
            </a:r>
            <a:r>
              <a:rPr lang="ko-KR" altLang="en-US" dirty="0" err="1" smtClean="0"/>
              <a:t>자칼</a:t>
            </a:r>
            <a:r>
              <a:rPr lang="ko-KR" altLang="en-US" dirty="0" smtClean="0"/>
              <a:t> 언어와 기린 언어라고 부른다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이집트의 죽음의 신으로 불리는 </a:t>
            </a:r>
            <a:r>
              <a:rPr lang="ko-KR" altLang="en-US" dirty="0" err="1" smtClean="0"/>
              <a:t>자칼은</a:t>
            </a:r>
            <a:r>
              <a:rPr lang="ko-KR" altLang="en-US" dirty="0" smtClean="0"/>
              <a:t> 죽은 고기를 먹고 사는 작은 동물이다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자칼의</a:t>
            </a:r>
            <a:r>
              <a:rPr lang="ko-KR" altLang="en-US" dirty="0" smtClean="0"/>
              <a:t> 특징은 서열사회에서 치열한 생존경쟁을 통해 살아 남아야 한다는 신념으로 자신과 타인을 몰아붙인다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</a:t>
            </a:r>
            <a:r>
              <a:rPr lang="ko-KR" altLang="en-US" dirty="0" err="1" smtClean="0"/>
              <a:t>자칼</a:t>
            </a:r>
            <a:r>
              <a:rPr lang="ko-KR" altLang="en-US" dirty="0" smtClean="0"/>
              <a:t> 언어는 조급하고 비판적이며 강요와 회유를 잘하며 자신과 타인을 비교하며 공격적이다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이런 방식의 대화를 주고받고 나면 왠지 모르게 상대방과 단절되는 느낌을 갖게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어딘가 마음이 불편하여 심리적 저항감이 생기고 대화가 불쾌해지고 마음의 문을 닫게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판단과 평가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진단과 분석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낙인찍기와</a:t>
            </a:r>
            <a:r>
              <a:rPr lang="ko-KR" altLang="en-US" dirty="0" smtClean="0"/>
              <a:t> 책임회피적인 언어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요청하지 않은 충고나 제안 등이 이에 해당된다</a:t>
            </a:r>
            <a:r>
              <a:rPr lang="en-US" altLang="ko-K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평화의 상징인 기린은 동물들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특이하게도 소리를 내지 않고도 동족끼리 의사소통을 잘하는 동물로서 유대관계가 좋고 연합을 잘한다고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기린은 동물 중 가장 키가 크기 때문에 멀리 내다보며 건강하고 장수할 뿐만 아니라 온순하면서도 한번 화가 나면 사자의 갈비뼈를 </a:t>
            </a:r>
            <a:r>
              <a:rPr lang="ko-KR" altLang="en-US" dirty="0" err="1" smtClean="0"/>
              <a:t>부술만큼</a:t>
            </a:r>
            <a:r>
              <a:rPr lang="ko-KR" altLang="en-US" dirty="0" smtClean="0"/>
              <a:t> 보이지 않는 힘이 세고 강하다고 한다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따라서 소위 </a:t>
            </a:r>
            <a:r>
              <a:rPr lang="ko-KR" altLang="en-US" dirty="0" smtClean="0">
                <a:latin typeface="Arial" panose="020B0604020202020204" pitchFamily="34" charset="0"/>
              </a:rPr>
              <a:t>‘</a:t>
            </a:r>
            <a:r>
              <a:rPr lang="ko-KR" altLang="en-US" dirty="0" err="1" smtClean="0"/>
              <a:t>기린식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대화</a:t>
            </a:r>
            <a:r>
              <a:rPr lang="ko-KR" altLang="en-US" dirty="0" err="1" smtClean="0">
                <a:latin typeface="Arial" panose="020B0604020202020204" pitchFamily="34" charset="0"/>
              </a:rPr>
              <a:t>’</a:t>
            </a:r>
            <a:r>
              <a:rPr lang="ko-KR" altLang="en-US" dirty="0" err="1" smtClean="0"/>
              <a:t>는</a:t>
            </a:r>
            <a:r>
              <a:rPr lang="ko-KR" altLang="en-US" dirty="0" smtClean="0"/>
              <a:t> 관찰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느낌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열망</a:t>
            </a:r>
            <a:r>
              <a:rPr lang="en-US" altLang="ko-KR" dirty="0" smtClean="0"/>
              <a:t>(</a:t>
            </a:r>
            <a:r>
              <a:rPr lang="ko-KR" altLang="en-US" dirty="0" smtClean="0"/>
              <a:t>욕구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요청으로 이루어진 </a:t>
            </a:r>
            <a:r>
              <a:rPr lang="en-US" altLang="ko-KR" dirty="0" smtClean="0"/>
              <a:t>4</a:t>
            </a:r>
            <a:r>
              <a:rPr lang="ko-KR" altLang="en-US" dirty="0" smtClean="0"/>
              <a:t>단계 대화 모델로서 상대방을 전혀 자극하지 않고도 평온하게 자신의 느낌과 필요를 표현할 수 있는 의사소통의 한 방식이다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08EA-B372-4ED9-B78B-E51CBB3CA487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250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134EDA9-5C29-4289-AAFE-7FC642E6A369}" type="slidenum">
              <a:rPr lang="en-US" altLang="ko-KR"/>
              <a:pPr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sz="800" smtClean="0"/>
              <a:t>비폭력 대화법은 네 가지 요소로 이뤄진다</a:t>
            </a:r>
            <a:r>
              <a:rPr lang="en-US" altLang="ko-KR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>
                <a:latin typeface="Arial" panose="020B0604020202020204" pitchFamily="34" charset="0"/>
              </a:rPr>
              <a:t> </a:t>
            </a:r>
            <a:r>
              <a:rPr lang="en-US" altLang="ko-KR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smtClean="0"/>
              <a:t>첫째</a:t>
            </a:r>
            <a:r>
              <a:rPr lang="en-US" altLang="ko-KR" sz="800" smtClean="0"/>
              <a:t>, </a:t>
            </a:r>
            <a:r>
              <a:rPr lang="ko-KR" altLang="en-US" sz="800" smtClean="0"/>
              <a:t>어떤 상황에서 있는 그대로를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관찰</a:t>
            </a:r>
            <a:r>
              <a:rPr lang="ko-KR" altLang="en-US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하는 것이다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단 관찰할 때 중요한 것이 있다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어떤 상황에서도 내게 유익하거나 해롭다는 가치 판단을 개입시키지 않아야 한다는 것이다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예를 들어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내 아들은 이를 자주 닦지 않는다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와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남편이 식사시간에 내게 아무 말도 하지 않았다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는 두 문장을 보자</a:t>
            </a:r>
            <a:r>
              <a:rPr lang="en-US" altLang="ko-KR" sz="800" smtClean="0"/>
              <a:t>. </a:t>
            </a:r>
            <a:r>
              <a:rPr lang="ko-KR" altLang="en-US" sz="800" smtClean="0"/>
              <a:t>첫째 문장은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자주</a:t>
            </a:r>
            <a:r>
              <a:rPr lang="ko-KR" altLang="en-US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라는 가치 판단이 들어 있다</a:t>
            </a:r>
            <a:r>
              <a:rPr lang="en-US" altLang="ko-KR" sz="800" smtClean="0"/>
              <a:t>. </a:t>
            </a:r>
            <a:r>
              <a:rPr lang="ko-KR" altLang="en-US" sz="800" smtClean="0"/>
              <a:t>하지만 둘째 문장은 있는 그대로를 묘사한 관찰 문장이다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관찰은 자신의 의견을 분명하게 포현하기 위해 중요한 요소다</a:t>
            </a:r>
            <a:r>
              <a:rPr lang="en-US" altLang="ko-KR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>
                <a:latin typeface="Arial" panose="020B0604020202020204" pitchFamily="34" charset="0"/>
              </a:rPr>
              <a:t> </a:t>
            </a:r>
            <a:r>
              <a:rPr lang="en-US" altLang="ko-KR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smtClean="0"/>
              <a:t>둘째</a:t>
            </a:r>
            <a:r>
              <a:rPr lang="en-US" altLang="ko-KR" sz="800" smtClean="0"/>
              <a:t>, </a:t>
            </a:r>
            <a:r>
              <a:rPr lang="ko-KR" altLang="en-US" sz="800" smtClean="0"/>
              <a:t>관찰한 것에 대한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느낌</a:t>
            </a:r>
            <a:r>
              <a:rPr lang="ko-KR" altLang="en-US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우리는 느낌을 표현하기보다는 가치 평가에만 주목한다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이 때문에 느낌을 제대로 표현하는 방법을 배우지 못했다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예를 들어</a:t>
            </a:r>
            <a:r>
              <a:rPr lang="en-US" altLang="ko-KR" sz="800" smtClean="0"/>
              <a:t>,</a:t>
            </a:r>
            <a:r>
              <a:rPr lang="en-US" altLang="ko-KR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아내에게는 내가 중요하지 않은 것 같다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는 문장을 보자</a:t>
            </a:r>
            <a:r>
              <a:rPr lang="en-US" altLang="ko-KR" sz="800" smtClean="0"/>
              <a:t>. </a:t>
            </a:r>
            <a:r>
              <a:rPr lang="ko-KR" altLang="en-US" sz="800" smtClean="0"/>
              <a:t>여기서 중요하지 않다는 것은 실제 느낌이 아니라 지레 짐작한 것이다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이때 실제 느낌은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슬프다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나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실망했다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가 되었어야 한다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자신의 느낌을 표현하는 것은 스스로의 취약점을 인정해 갈등 해결에 중요한 요소가 된다</a:t>
            </a:r>
            <a:r>
              <a:rPr lang="en-US" altLang="ko-KR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>
                <a:latin typeface="Arial" panose="020B0604020202020204" pitchFamily="34" charset="0"/>
              </a:rPr>
              <a:t> </a:t>
            </a:r>
            <a:r>
              <a:rPr lang="en-US" altLang="ko-KR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smtClean="0"/>
              <a:t>셋째</a:t>
            </a:r>
            <a:r>
              <a:rPr lang="en-US" altLang="ko-KR" sz="800" smtClean="0"/>
              <a:t>, </a:t>
            </a:r>
            <a:r>
              <a:rPr lang="ko-KR" altLang="en-US" sz="800" smtClean="0"/>
              <a:t>자신이 포착한 느낌과 연결된 내면의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욕구</a:t>
            </a:r>
            <a:r>
              <a:rPr lang="ko-KR" altLang="en-US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다</a:t>
            </a:r>
            <a:r>
              <a:rPr lang="en-US" altLang="ko-KR" sz="800" smtClean="0"/>
              <a:t>. </a:t>
            </a:r>
            <a:r>
              <a:rPr lang="ko-KR" altLang="en-US" sz="800" smtClean="0"/>
              <a:t>비폭력 대화법은 다른 사람의 말이나 행동이 우리의 느낌을 불러일으키는 자극은 되지만 우리 욕구의 근본 원인이 아니라고 말한다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즉 다른 사람에게 불만이 있을 때 가하는 비판</a:t>
            </a:r>
            <a:r>
              <a:rPr lang="en-US" altLang="ko-KR" sz="800" smtClean="0"/>
              <a:t>, </a:t>
            </a:r>
            <a:r>
              <a:rPr lang="ko-KR" altLang="en-US" sz="800" smtClean="0"/>
              <a:t>판단</a:t>
            </a:r>
            <a:r>
              <a:rPr lang="en-US" altLang="ko-KR" sz="800" smtClean="0"/>
              <a:t>, </a:t>
            </a:r>
            <a:r>
              <a:rPr lang="ko-KR" altLang="en-US" sz="800" smtClean="0"/>
              <a:t>평가 등은 우리 자신의 욕구나 가치관의 또다른 표현이라는 것이다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이 때문에 비폭력 대화법은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당신이 매일 늦게 와서 정말 짜증이 나요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라고 말하는 것보다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당신과 저녁시간을 함께 보내고 싶었는데 실망스럽군요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가 좀더 자기의 욕구를 바르게 표현하는 것이라고 설명한다</a:t>
            </a:r>
            <a:r>
              <a:rPr lang="en-US" altLang="ko-KR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>
                <a:latin typeface="Arial" panose="020B0604020202020204" pitchFamily="34" charset="0"/>
              </a:rPr>
              <a:t> </a:t>
            </a:r>
            <a:r>
              <a:rPr lang="en-US" altLang="ko-KR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smtClean="0"/>
              <a:t>마지막으로 구체적인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부탁</a:t>
            </a:r>
            <a:r>
              <a:rPr lang="ko-KR" altLang="en-US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욕구가 충족되지 않았을때 우리는 무엇을 관찰하고 느끼고 원하는 지를 표현한 다음 구체적인 부탁을 해야 한다는 것이다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또 무언가 하지 말았으면 좋겠다는 부탁보다는 무엇인가 해줬으면 좋겠다는 부탁이 갈등 해결에 효과적이다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예를 들어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당신이 더 이상 술을 마시지 않았으면 좋겠다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고 하는 부탁은 상대에게 대안이 없는 절제만을 강요한다</a:t>
            </a:r>
            <a:r>
              <a:rPr lang="en-US" altLang="ko-KR" sz="800" smtClean="0"/>
              <a:t>. </a:t>
            </a:r>
            <a:r>
              <a:rPr lang="ko-KR" altLang="en-US" sz="800" smtClean="0"/>
              <a:t>이 때문에 비폭력대화법은 </a:t>
            </a:r>
            <a:r>
              <a:rPr lang="ko-KR" altLang="en-US" sz="800" smtClean="0">
                <a:latin typeface="Arial" panose="020B0604020202020204" pitchFamily="34" charset="0"/>
              </a:rPr>
              <a:t>‘</a:t>
            </a:r>
            <a:r>
              <a:rPr lang="ko-KR" altLang="en-US" sz="800" smtClean="0"/>
              <a:t>술을 마심으로써 당신의 어떤 욕구가 충족되는 것인지 내게 말해주세요</a:t>
            </a:r>
            <a:r>
              <a:rPr lang="en-US" altLang="ko-KR" sz="800" smtClean="0"/>
              <a:t>. </a:t>
            </a:r>
            <a:r>
              <a:rPr lang="ko-KR" altLang="en-US" sz="800" smtClean="0"/>
              <a:t>그래서 당신의 그런 욕구를 충족할 수 있는 다른 방법을 함께 의논해보면 어떨까요</a:t>
            </a:r>
            <a:r>
              <a:rPr lang="en-US" altLang="ko-KR" sz="800" smtClean="0"/>
              <a:t>.</a:t>
            </a:r>
            <a:r>
              <a:rPr lang="en-US" altLang="ko-KR" sz="800" smtClean="0">
                <a:latin typeface="Arial" panose="020B0604020202020204" pitchFamily="34" charset="0"/>
              </a:rPr>
              <a:t>’</a:t>
            </a:r>
            <a:r>
              <a:rPr lang="ko-KR" altLang="en-US" sz="800" smtClean="0"/>
              <a:t>라는 식이 더 낫다는 것이다</a:t>
            </a:r>
            <a:r>
              <a:rPr lang="en-US" altLang="ko-KR" sz="8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ko-KR" sz="80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/>
              <a:t>[</a:t>
            </a:r>
            <a:r>
              <a:rPr lang="ko-KR" altLang="en-US" sz="800" smtClean="0"/>
              <a:t>공감으로 듣기에 대한 실습하기</a:t>
            </a:r>
            <a:r>
              <a:rPr lang="en-US" altLang="ko-KR" sz="800" smtClean="0"/>
              <a:t>] </a:t>
            </a:r>
            <a:r>
              <a:rPr lang="ko-KR" altLang="en-US" sz="800" smtClean="0"/>
              <a:t>상대의 표현 따라 해 보기 </a:t>
            </a:r>
            <a:r>
              <a:rPr lang="en-US" altLang="ko-KR" sz="800" smtClean="0"/>
              <a:t>(</a:t>
            </a:r>
            <a:r>
              <a:rPr lang="ko-KR" altLang="en-US" sz="800" smtClean="0"/>
              <a:t>그랬구나</a:t>
            </a:r>
            <a:r>
              <a:rPr lang="en-US" altLang="ko-KR" sz="800" smtClean="0">
                <a:latin typeface="Arial" panose="020B0604020202020204" pitchFamily="34" charset="0"/>
              </a:rPr>
              <a:t>……</a:t>
            </a:r>
            <a:r>
              <a:rPr lang="en-US" altLang="ko-KR" sz="8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ko-KR" sz="80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/>
              <a:t>  - </a:t>
            </a:r>
            <a:r>
              <a:rPr lang="ko-KR" altLang="en-US" sz="800" smtClean="0"/>
              <a:t>자신의 입장이나 생각을 표현하지 않고 상대방의 대화 내용을 있는 그대로 따라 해 본다</a:t>
            </a:r>
            <a:r>
              <a:rPr lang="en-US" altLang="ko-KR" sz="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/>
              <a:t>  </a:t>
            </a:r>
            <a:r>
              <a:rPr lang="ko-KR" altLang="en-US" sz="800" smtClean="0"/>
              <a:t>예</a:t>
            </a:r>
            <a:r>
              <a:rPr lang="en-US" altLang="ko-KR" sz="800" smtClean="0"/>
              <a:t>)  </a:t>
            </a:r>
            <a:r>
              <a:rPr lang="ko-KR" altLang="en-US" sz="800" smtClean="0"/>
              <a:t>지각한 학생 </a:t>
            </a:r>
            <a:r>
              <a:rPr lang="en-US" altLang="ko-KR" sz="800" smtClean="0"/>
              <a:t>: </a:t>
            </a:r>
            <a:r>
              <a:rPr lang="ko-KR" altLang="en-US" sz="800" smtClean="0"/>
              <a:t>아침에 늦잠을 자는 바람에</a:t>
            </a:r>
            <a:r>
              <a:rPr lang="en-US" altLang="ko-KR" sz="800" smtClean="0">
                <a:latin typeface="Arial" panose="020B0604020202020204" pitchFamily="34" charset="0"/>
              </a:rPr>
              <a:t>……</a:t>
            </a:r>
            <a:r>
              <a:rPr lang="en-US" altLang="ko-KR" sz="800" smtClean="0"/>
              <a:t> (</a:t>
            </a:r>
            <a:r>
              <a:rPr lang="ko-KR" altLang="en-US" sz="800" smtClean="0"/>
              <a:t>긁적 긁적</a:t>
            </a:r>
            <a:r>
              <a:rPr lang="en-US" altLang="ko-KR" sz="8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/>
              <a:t>        </a:t>
            </a:r>
            <a:r>
              <a:rPr lang="ko-KR" altLang="en-US" sz="800" smtClean="0"/>
              <a:t>교사 </a:t>
            </a:r>
            <a:r>
              <a:rPr lang="en-US" altLang="ko-KR" sz="800" smtClean="0"/>
              <a:t>: </a:t>
            </a:r>
            <a:r>
              <a:rPr lang="ko-KR" altLang="en-US" sz="800" smtClean="0"/>
              <a:t>그렇구나</a:t>
            </a:r>
            <a:r>
              <a:rPr lang="en-US" altLang="ko-KR" sz="800" smtClean="0"/>
              <a:t>, </a:t>
            </a:r>
            <a:r>
              <a:rPr lang="ko-KR" altLang="en-US" sz="800" smtClean="0"/>
              <a:t>아침에 늦잠을 자서 늦었구나</a:t>
            </a:r>
            <a:r>
              <a:rPr lang="en-US" altLang="ko-KR" sz="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smtClean="0"/>
              <a:t>          * </a:t>
            </a:r>
            <a:r>
              <a:rPr lang="ko-KR" altLang="en-US" sz="800" smtClean="0"/>
              <a:t>늦잠을 잔 이유나 잘못된 점은 일단 공감대를 형성하고 난  이 후의 대화에서 해결할 수 있음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89AE0EB-0D44-4848-B069-19A5DC6FA201}" type="slidenum">
              <a:rPr lang="en-US" altLang="ko-KR"/>
              <a:pPr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 smtClean="0"/>
              <a:t>우리가 다른 사람들과 마음이 통하는 대화를 나누기 위해서 필요한 첫걸음은 자신의 주관적인 판단이나 평가를 배제하고 있는 그대로의 현상을 관찰하여 전달하는 것이다</a:t>
            </a:r>
            <a:r>
              <a:rPr lang="en-US" altLang="ko-KR" smtClean="0"/>
              <a:t>. </a:t>
            </a:r>
            <a:r>
              <a:rPr lang="ko-KR" altLang="en-US" smtClean="0"/>
              <a:t>또한 상대방의 얘기를 들을 때에도 상대방의 주관적인 판단과 상대가 경험하고 관찰한 바를 구분하여 듣는 것이 중요하다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 </a:t>
            </a:r>
            <a:r>
              <a:rPr lang="en-US" altLang="ko-KR" smtClean="0"/>
              <a:t> </a:t>
            </a:r>
          </a:p>
          <a:p>
            <a:pPr eaLnBrk="1" hangingPunct="1"/>
            <a:r>
              <a:rPr lang="ko-KR" altLang="en-US" smtClean="0"/>
              <a:t>평가나 판단</a:t>
            </a:r>
            <a:r>
              <a:rPr lang="en-US" altLang="ko-KR" smtClean="0"/>
              <a:t>, </a:t>
            </a:r>
            <a:r>
              <a:rPr lang="ko-KR" altLang="en-US" smtClean="0"/>
              <a:t>낙인찍기</a:t>
            </a:r>
            <a:r>
              <a:rPr lang="en-US" altLang="ko-KR" smtClean="0"/>
              <a:t>, </a:t>
            </a:r>
            <a:r>
              <a:rPr lang="ko-KR" altLang="en-US" smtClean="0"/>
              <a:t>분석</a:t>
            </a:r>
            <a:r>
              <a:rPr lang="en-US" altLang="ko-KR" smtClean="0"/>
              <a:t>, </a:t>
            </a:r>
            <a:r>
              <a:rPr lang="ko-KR" altLang="en-US" smtClean="0"/>
              <a:t>비난</a:t>
            </a:r>
            <a:r>
              <a:rPr lang="en-US" altLang="ko-KR" smtClean="0"/>
              <a:t>, </a:t>
            </a:r>
            <a:r>
              <a:rPr lang="ko-KR" altLang="en-US" smtClean="0"/>
              <a:t>진단하기와 같은 말들을 사용하는 것은 다른 사람과 나를 단절시키며 우리의 삶을 소외시킬 수 있다</a:t>
            </a:r>
            <a:r>
              <a:rPr lang="en-US" altLang="ko-KR" smtClean="0"/>
              <a:t>. </a:t>
            </a:r>
            <a:r>
              <a:rPr lang="ko-KR" altLang="en-US" smtClean="0"/>
              <a:t>그럼에도 불구하고 우리의 언어습관이나 사고방식은 이러한 판단과 비난</a:t>
            </a:r>
            <a:r>
              <a:rPr lang="en-US" altLang="ko-KR" smtClean="0"/>
              <a:t>, </a:t>
            </a:r>
            <a:r>
              <a:rPr lang="ko-KR" altLang="en-US" smtClean="0"/>
              <a:t>선입견이 많은 부분을 차지하고 있고 이런 말들은 듣는 이로 하여금 굴종이나 저항을 불러일으키기 쉽다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 </a:t>
            </a:r>
            <a:r>
              <a:rPr lang="en-US" altLang="ko-KR" smtClean="0"/>
              <a:t> </a:t>
            </a:r>
          </a:p>
          <a:p>
            <a:pPr eaLnBrk="1" hangingPunct="1"/>
            <a:r>
              <a:rPr lang="ko-KR" altLang="en-US" smtClean="0"/>
              <a:t>어떤 사람의 말이나 행위를 있는 그대로 관찰한 바를 명확하게 전달하고 이해하는 것은 매우 어려운 일이지만</a:t>
            </a:r>
            <a:r>
              <a:rPr lang="en-US" altLang="ko-KR" smtClean="0"/>
              <a:t>, </a:t>
            </a:r>
            <a:r>
              <a:rPr lang="ko-KR" altLang="en-US" smtClean="0"/>
              <a:t>충분한 연습을 통해 이루어질 수 있다</a:t>
            </a:r>
            <a:r>
              <a:rPr lang="en-US" altLang="ko-KR" smtClean="0"/>
              <a:t>. </a:t>
            </a:r>
            <a:r>
              <a:rPr lang="ko-KR" altLang="en-US" smtClean="0"/>
              <a:t>판단을 배제하고 있는 그대로의 경험과 사건에 주의를 기울인다는 점에서 본 대화 프로그램은 관념으로 인해 소외되기 쉬운 우리의 존재 자체에 대한 자각을 높이는 데 도움이 된다</a:t>
            </a:r>
            <a:r>
              <a:rPr lang="en-US" altLang="ko-K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79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353CF0C-5CD5-4D4B-B091-3CAC54C23E8B}" type="slidenum">
              <a:rPr lang="en-US" altLang="ko-KR"/>
              <a:pPr>
                <a:spcBef>
                  <a:spcPct val="0"/>
                </a:spcBef>
              </a:pPr>
              <a:t>16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 smtClean="0"/>
              <a:t>우리 자신과 다른 사람의 내면에 일어나는 생생한 경험과 소통하기 위해서는 느낌을 표현하고 이해하는 것이 매우 중요하다</a:t>
            </a:r>
            <a:r>
              <a:rPr lang="en-US" altLang="ko-KR" smtClean="0"/>
              <a:t>. </a:t>
            </a:r>
            <a:r>
              <a:rPr lang="ko-KR" altLang="en-US" smtClean="0"/>
              <a:t>느낌은 근본적으로 몸에서 비롯되는 것이며 어떤 자극으로 인해 일어난 우리의 감각경험을 주관적으로 인식한 정보이다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 </a:t>
            </a:r>
            <a:r>
              <a:rPr lang="en-US" altLang="ko-KR" smtClean="0"/>
              <a:t> </a:t>
            </a:r>
          </a:p>
          <a:p>
            <a:pPr eaLnBrk="1" hangingPunct="1"/>
            <a:r>
              <a:rPr lang="ko-KR" altLang="en-US" smtClean="0"/>
              <a:t>우리는 자각을 하건 못하건 늘 어떤 정서적 느낌을 경험하고 있다</a:t>
            </a:r>
            <a:r>
              <a:rPr lang="en-US" altLang="ko-KR" smtClean="0"/>
              <a:t>. </a:t>
            </a:r>
            <a:r>
              <a:rPr lang="ko-KR" altLang="en-US" smtClean="0"/>
              <a:t>이러한 느낌은 자극이 있으면 즉각적으로 경험하는 것이며 그 자체가 우리의 상태가 어떤지</a:t>
            </a:r>
            <a:r>
              <a:rPr lang="en-US" altLang="ko-KR" smtClean="0"/>
              <a:t>, </a:t>
            </a:r>
            <a:r>
              <a:rPr lang="ko-KR" altLang="en-US" smtClean="0"/>
              <a:t>주변 환경이나 대상들과 어떤 관계에 놓여있는지</a:t>
            </a:r>
            <a:r>
              <a:rPr lang="en-US" altLang="ko-KR" smtClean="0"/>
              <a:t>, </a:t>
            </a:r>
            <a:r>
              <a:rPr lang="ko-KR" altLang="en-US" smtClean="0"/>
              <a:t>우리에게 무엇이 부족하고 필요한지를 알려줍니다</a:t>
            </a:r>
            <a:r>
              <a:rPr lang="en-US" altLang="ko-KR" smtClean="0"/>
              <a:t>. </a:t>
            </a:r>
            <a:r>
              <a:rPr lang="ko-KR" altLang="en-US" smtClean="0"/>
              <a:t>또한 우리에게 필요한 어떤 행위를 촉발시키는 강력한 기능을 지니고 있다</a:t>
            </a:r>
            <a:r>
              <a:rPr lang="en-US" altLang="ko-KR" smtClean="0"/>
              <a:t>. </a:t>
            </a:r>
            <a:r>
              <a:rPr lang="ko-KR" altLang="en-US" smtClean="0"/>
              <a:t>따라서 느낌이 지닌 의미를 잘 이해하는 것이 우리 자신과 다른 사람의 내면을 이해하는 데 매우 중요하다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 </a:t>
            </a:r>
            <a:r>
              <a:rPr lang="en-US" altLang="ko-KR" smtClean="0"/>
              <a:t> </a:t>
            </a:r>
          </a:p>
          <a:p>
            <a:pPr eaLnBrk="1" hangingPunct="1"/>
            <a:r>
              <a:rPr lang="ko-KR" altLang="en-US" smtClean="0"/>
              <a:t>우리의 생활이나 교육 환경이 인지적인 판단과 정보를 강조하는 경향이 있어 자신의 느낌 상태를 자각하고 묘사하는 연습이 부족하다</a:t>
            </a:r>
            <a:r>
              <a:rPr lang="en-US" altLang="ko-KR" smtClean="0"/>
              <a:t>. </a:t>
            </a:r>
            <a:r>
              <a:rPr lang="ko-KR" altLang="en-US" smtClean="0"/>
              <a:t>특히</a:t>
            </a:r>
            <a:r>
              <a:rPr lang="en-US" altLang="ko-KR" smtClean="0"/>
              <a:t>, </a:t>
            </a:r>
            <a:r>
              <a:rPr lang="ko-KR" altLang="en-US" smtClean="0"/>
              <a:t>느낌을 표현하는 듯하나 사실은 판단이나 의견인 경우가 많다</a:t>
            </a:r>
            <a:r>
              <a:rPr lang="en-US" altLang="ko-KR" smtClean="0"/>
              <a:t>. </a:t>
            </a:r>
            <a:r>
              <a:rPr lang="ko-KR" altLang="en-US" smtClean="0"/>
              <a:t>우선</a:t>
            </a:r>
            <a:r>
              <a:rPr lang="en-US" altLang="ko-KR" smtClean="0"/>
              <a:t>, </a:t>
            </a:r>
            <a:r>
              <a:rPr lang="ko-KR" altLang="en-US" smtClean="0"/>
              <a:t>자신의 느낌을 잘 찾아보는 연습과 적절한 형용사를 구사하는 법</a:t>
            </a:r>
            <a:r>
              <a:rPr lang="en-US" altLang="ko-KR" smtClean="0"/>
              <a:t>, </a:t>
            </a:r>
            <a:r>
              <a:rPr lang="ko-KR" altLang="en-US" smtClean="0"/>
              <a:t>그리고</a:t>
            </a:r>
            <a:r>
              <a:rPr lang="en-US" altLang="ko-KR" smtClean="0"/>
              <a:t>, </a:t>
            </a:r>
            <a:r>
              <a:rPr lang="ko-KR" altLang="en-US" smtClean="0"/>
              <a:t>느낌을 표현하는 말과 느낌이 아닌 데 느낌처럼 표현하는 말을 구분하는 연습이 필요하다</a:t>
            </a:r>
            <a:r>
              <a:rPr lang="en-US" altLang="ko-K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152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567A413-DC62-40B8-88CD-A5FFAD5DCCD5}" type="slidenum">
              <a:rPr lang="en-US" altLang="ko-KR"/>
              <a:pPr>
                <a:spcBef>
                  <a:spcPct val="0"/>
                </a:spcBef>
              </a:pPr>
              <a:t>20</a:t>
            </a:fld>
            <a:endParaRPr lang="en-US" altLang="ko-K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★ </a:t>
            </a:r>
            <a:r>
              <a:rPr lang="en-US" altLang="ko-KR" smtClean="0">
                <a:latin typeface="Arial" panose="020B0604020202020204" pitchFamily="34" charset="0"/>
              </a:rPr>
              <a:t>‘</a:t>
            </a:r>
            <a:r>
              <a:rPr lang="ko-KR" altLang="en-US" smtClean="0"/>
              <a:t>무시당하다</a:t>
            </a:r>
            <a:r>
              <a:rPr lang="ko-KR" altLang="en-US" smtClean="0">
                <a:latin typeface="Arial" panose="020B0604020202020204" pitchFamily="34" charset="0"/>
              </a:rPr>
              <a:t>’</a:t>
            </a:r>
            <a:r>
              <a:rPr lang="ko-KR" altLang="en-US" smtClean="0"/>
              <a:t>와 같이</a:t>
            </a:r>
            <a:r>
              <a:rPr lang="en-US" altLang="ko-KR" smtClean="0"/>
              <a:t>, </a:t>
            </a:r>
            <a:r>
              <a:rPr lang="ko-KR" altLang="en-US" smtClean="0"/>
              <a:t>우리의 느낌이 아니라 다른 사람의 행동에 대한 자신의 해석을 드러내는 어휘들</a:t>
            </a:r>
          </a:p>
          <a:p>
            <a:pPr eaLnBrk="1" hangingPunct="1"/>
            <a:r>
              <a:rPr lang="ko-KR" altLang="en-US" smtClean="0"/>
              <a:t>       갇히다    강요당하다    거절당하다    공격당하다    구속되다    궁지에 몰리다    놀림을 받다    당연하게 여겨지다    따돌려지다    방해받다    배신당하다    버림받다    보호받다    봐주지 않다    사기당하다</a:t>
            </a:r>
          </a:p>
          <a:p>
            <a:pPr eaLnBrk="1" hangingPunct="1"/>
            <a:r>
              <a:rPr lang="ko-KR" altLang="en-US" smtClean="0"/>
              <a:t>       선동당한 것 같다    신용을 받지 못하다    압력을 받다    압박받다    오해받다    원치않다    위협받다    의심받다    이용당하다    인정받지 못하다    조종당하다    지지받지 못하다    학대받다    협박받다</a:t>
            </a:r>
          </a:p>
          <a:p>
            <a:pPr eaLnBrk="1" hangingPunct="1"/>
            <a:endParaRPr lang="ko-KR" altLang="en-US" smtClean="0"/>
          </a:p>
          <a:p>
            <a:pPr eaLnBrk="1" hangingPunct="1"/>
            <a:r>
              <a:rPr lang="ko-KR" altLang="en-US" smtClean="0"/>
              <a:t>★ 느낌을 나타내는 어휘는 뜻이 모호하거나 추상적인 말보다 구체적인 느낌을 말한다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en-US" altLang="ko-KR" smtClean="0"/>
              <a:t>   </a:t>
            </a:r>
            <a:r>
              <a:rPr lang="ko-KR" altLang="en-US" smtClean="0"/>
              <a:t>예를 들어 </a:t>
            </a:r>
            <a:r>
              <a:rPr lang="ko-KR" altLang="en-US" smtClean="0">
                <a:latin typeface="Arial" panose="020B0604020202020204" pitchFamily="34" charset="0"/>
              </a:rPr>
              <a:t>“</a:t>
            </a:r>
            <a:r>
              <a:rPr lang="ko-KR" altLang="en-US" smtClean="0"/>
              <a:t>그것을 좋게 느낀다</a:t>
            </a:r>
            <a:r>
              <a:rPr lang="en-US" altLang="ko-KR" smtClean="0"/>
              <a:t>.</a:t>
            </a:r>
            <a:r>
              <a:rPr lang="en-US" altLang="ko-KR" smtClean="0">
                <a:latin typeface="Arial" panose="020B0604020202020204" pitchFamily="34" charset="0"/>
              </a:rPr>
              <a:t>”</a:t>
            </a:r>
            <a:r>
              <a:rPr lang="ko-KR" altLang="en-US" smtClean="0"/>
              <a:t>의 </a:t>
            </a:r>
            <a:r>
              <a:rPr lang="ko-KR" altLang="en-US" smtClean="0">
                <a:latin typeface="Arial" panose="020B0604020202020204" pitchFamily="34" charset="0"/>
              </a:rPr>
              <a:t>‘</a:t>
            </a:r>
            <a:r>
              <a:rPr lang="ko-KR" altLang="en-US" smtClean="0"/>
              <a:t>좋다</a:t>
            </a:r>
            <a:r>
              <a:rPr lang="ko-KR" altLang="en-US" smtClean="0">
                <a:latin typeface="Arial" panose="020B0604020202020204" pitchFamily="34" charset="0"/>
              </a:rPr>
              <a:t>’</a:t>
            </a:r>
            <a:r>
              <a:rPr lang="ko-KR" altLang="en-US" smtClean="0"/>
              <a:t>는 말은 </a:t>
            </a:r>
            <a:r>
              <a:rPr lang="ko-KR" altLang="en-US" smtClean="0">
                <a:latin typeface="Arial" panose="020B0604020202020204" pitchFamily="34" charset="0"/>
              </a:rPr>
              <a:t>‘</a:t>
            </a:r>
            <a:r>
              <a:rPr lang="ko-KR" altLang="en-US" smtClean="0"/>
              <a:t>행복하다</a:t>
            </a:r>
            <a:r>
              <a:rPr lang="ko-KR" altLang="en-US" smtClean="0">
                <a:latin typeface="Arial" panose="020B0604020202020204" pitchFamily="34" charset="0"/>
              </a:rPr>
              <a:t>’</a:t>
            </a:r>
            <a:r>
              <a:rPr lang="en-US" altLang="ko-KR" smtClean="0"/>
              <a:t>, </a:t>
            </a:r>
            <a:r>
              <a:rPr lang="en-US" altLang="ko-KR" smtClean="0">
                <a:latin typeface="Arial" panose="020B0604020202020204" pitchFamily="34" charset="0"/>
              </a:rPr>
              <a:t>‘</a:t>
            </a:r>
            <a:r>
              <a:rPr lang="ko-KR" altLang="en-US" smtClean="0"/>
              <a:t>기쁘다</a:t>
            </a:r>
            <a:r>
              <a:rPr lang="ko-KR" altLang="en-US" smtClean="0">
                <a:latin typeface="Arial" panose="020B0604020202020204" pitchFamily="34" charset="0"/>
              </a:rPr>
              <a:t>’</a:t>
            </a:r>
            <a:r>
              <a:rPr lang="en-US" altLang="ko-KR" smtClean="0"/>
              <a:t>, </a:t>
            </a:r>
            <a:r>
              <a:rPr lang="en-US" altLang="ko-KR" smtClean="0">
                <a:latin typeface="Arial" panose="020B0604020202020204" pitchFamily="34" charset="0"/>
              </a:rPr>
              <a:t>‘</a:t>
            </a:r>
            <a:r>
              <a:rPr lang="ko-KR" altLang="en-US" smtClean="0"/>
              <a:t>안심이다</a:t>
            </a:r>
            <a:r>
              <a:rPr lang="ko-KR" altLang="en-US" smtClean="0">
                <a:latin typeface="Arial" panose="020B0604020202020204" pitchFamily="34" charset="0"/>
              </a:rPr>
              <a:t>’</a:t>
            </a:r>
            <a:r>
              <a:rPr lang="ko-KR" altLang="en-US" smtClean="0"/>
              <a:t> 등 여러 가지 다른 느낌을 뜻할 수 있다</a:t>
            </a:r>
            <a:r>
              <a:rPr lang="en-US" altLang="ko-K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5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65406A7-1EC2-4C48-BDD8-37AC90BC90B0}" type="slidenum">
              <a:rPr lang="en-US" altLang="ko-KR"/>
              <a:pPr>
                <a:spcBef>
                  <a:spcPct val="0"/>
                </a:spcBef>
              </a:pPr>
              <a:t>23</a:t>
            </a:fld>
            <a:endParaRPr lang="en-US" altLang="ko-K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 smtClean="0"/>
              <a:t>우리의 느낌은 욕구에서 비롯됩니다</a:t>
            </a:r>
            <a:r>
              <a:rPr lang="en-US" altLang="ko-KR" smtClean="0"/>
              <a:t>. </a:t>
            </a:r>
            <a:r>
              <a:rPr lang="ko-KR" altLang="en-US" smtClean="0"/>
              <a:t>욕구가 충족되었을 때는 긍정적 느낌을</a:t>
            </a:r>
            <a:r>
              <a:rPr lang="en-US" altLang="ko-KR" smtClean="0"/>
              <a:t>, </a:t>
            </a:r>
            <a:r>
              <a:rPr lang="ko-KR" altLang="en-US" smtClean="0"/>
              <a:t>욕구가 충족되지 못했을 때는 부정적인 느낌을 경험하게 된다</a:t>
            </a:r>
            <a:r>
              <a:rPr lang="en-US" altLang="ko-KR" smtClean="0"/>
              <a:t>. </a:t>
            </a:r>
            <a:r>
              <a:rPr lang="ko-KR" altLang="en-US" smtClean="0"/>
              <a:t>따라서 우리의 느낌을 통해 내면에 충족되거나 충족되지 않은 욕구를 찾는 것이 매우 중요하다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 </a:t>
            </a:r>
            <a:r>
              <a:rPr lang="en-US" altLang="ko-KR" smtClean="0"/>
              <a:t> </a:t>
            </a:r>
          </a:p>
          <a:p>
            <a:pPr eaLnBrk="1" hangingPunct="1"/>
            <a:r>
              <a:rPr lang="ko-KR" altLang="en-US" smtClean="0"/>
              <a:t>욕구는 모든 문화나 인종</a:t>
            </a:r>
            <a:r>
              <a:rPr lang="en-US" altLang="ko-KR" smtClean="0"/>
              <a:t>, </a:t>
            </a:r>
            <a:r>
              <a:rPr lang="ko-KR" altLang="en-US" smtClean="0"/>
              <a:t>세대</a:t>
            </a:r>
            <a:r>
              <a:rPr lang="en-US" altLang="ko-KR" smtClean="0"/>
              <a:t>, </a:t>
            </a:r>
            <a:r>
              <a:rPr lang="ko-KR" altLang="en-US" smtClean="0"/>
              <a:t>성별에 관계없이 보편적으로 지니고 있으며 조금만 주의를 기울이면 이해할 수 있는 것이다</a:t>
            </a:r>
            <a:r>
              <a:rPr lang="en-US" altLang="ko-KR" smtClean="0"/>
              <a:t>. </a:t>
            </a:r>
            <a:r>
              <a:rPr lang="ko-KR" altLang="en-US" smtClean="0"/>
              <a:t>그렇기 때문에 대화의 초점을 욕구를 이해하고 표현하는 것에 맞추게 되면 인간관계의 내면에 흐르는 본질을 바라보는 것이 가능해지고 보다 명료하고 따뜻한 의사소통을 할 수 있게 된다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 </a:t>
            </a:r>
            <a:r>
              <a:rPr lang="en-US" altLang="ko-KR" smtClean="0"/>
              <a:t> </a:t>
            </a:r>
          </a:p>
          <a:p>
            <a:pPr eaLnBrk="1" hangingPunct="1"/>
            <a:r>
              <a:rPr lang="ko-KR" altLang="en-US" smtClean="0"/>
              <a:t>흔히 보편적인 욕구와 욕구를 충족시키는 수단</a:t>
            </a:r>
            <a:r>
              <a:rPr lang="en-US" altLang="ko-KR" smtClean="0"/>
              <a:t>(</a:t>
            </a:r>
            <a:r>
              <a:rPr lang="ko-KR" altLang="en-US" smtClean="0"/>
              <a:t>해법</a:t>
            </a:r>
            <a:r>
              <a:rPr lang="en-US" altLang="ko-KR" smtClean="0"/>
              <a:t>)</a:t>
            </a:r>
            <a:r>
              <a:rPr lang="ko-KR" altLang="en-US" smtClean="0"/>
              <a:t>을 혼동하는 경우가 많으므로 이에 주의할 필요가 있다</a:t>
            </a:r>
            <a:r>
              <a:rPr lang="en-US" altLang="ko-KR" smtClean="0"/>
              <a:t>. </a:t>
            </a:r>
            <a:r>
              <a:rPr lang="ko-KR" altLang="en-US" smtClean="0"/>
              <a:t>욕구는 우리 모두가 지닌 보편적인 것이고 특별한 조건이나 기준을 정할 수 없다</a:t>
            </a:r>
            <a:r>
              <a:rPr lang="en-US" altLang="ko-KR" smtClean="0"/>
              <a:t>. </a:t>
            </a:r>
            <a:r>
              <a:rPr lang="ko-KR" altLang="en-US" smtClean="0"/>
              <a:t>그렇지만</a:t>
            </a:r>
            <a:r>
              <a:rPr lang="en-US" altLang="ko-KR" smtClean="0"/>
              <a:t>, </a:t>
            </a:r>
            <a:r>
              <a:rPr lang="ko-KR" altLang="en-US" smtClean="0"/>
              <a:t>욕구를 충족시키는 수단은 매우 다양하고 개개인마다 다르며 특별한 조건이나 기준이 있는 경우가 많다 </a:t>
            </a:r>
          </a:p>
        </p:txBody>
      </p:sp>
    </p:spTree>
    <p:extLst>
      <p:ext uri="{BB962C8B-B14F-4D97-AF65-F5344CB8AC3E}">
        <p14:creationId xmlns:p14="http://schemas.microsoft.com/office/powerpoint/2010/main" val="58380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08EA-B372-4ED9-B78B-E51CBB3CA487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500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C5E97E4E-74C9-497C-B474-ABFDE6A11164}" type="slidenum">
              <a:rPr lang="en-US" altLang="ko-KR"/>
              <a:pPr>
                <a:spcBef>
                  <a:spcPct val="0"/>
                </a:spcBef>
              </a:pPr>
              <a:t>31</a:t>
            </a:fld>
            <a:endParaRPr lang="en-US" altLang="ko-K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900" smtClean="0"/>
              <a:t>CHANGE </a:t>
            </a:r>
            <a:r>
              <a:rPr lang="ko-KR" altLang="en-US" sz="900" smtClean="0"/>
              <a:t>대화는 따뜻한 마음으로 진심에서 우러난 소통을 이루고자 하는 것이 주된 목적이다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그러려면</a:t>
            </a:r>
            <a:r>
              <a:rPr lang="en-US" altLang="ko-KR" sz="900" smtClean="0"/>
              <a:t>, </a:t>
            </a:r>
            <a:r>
              <a:rPr lang="ko-KR" altLang="en-US" sz="900" smtClean="0"/>
              <a:t>자신이 원하는 것을 명확하게 상대방에게 전달하는 대화 방법이 필요하다</a:t>
            </a:r>
            <a:r>
              <a:rPr lang="en-US" altLang="ko-KR" sz="9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/>
              <a:t>CHANGE </a:t>
            </a:r>
            <a:r>
              <a:rPr lang="ko-KR" altLang="en-US" sz="900" smtClean="0"/>
              <a:t>대화에서는 상대방에게 원하는 것을 전달하는 과정을 요청</a:t>
            </a:r>
            <a:r>
              <a:rPr lang="en-US" altLang="ko-KR" sz="900" smtClean="0"/>
              <a:t>(</a:t>
            </a:r>
            <a:r>
              <a:rPr lang="ko-KR" altLang="en-US" sz="900" smtClean="0"/>
              <a:t>부탁</a:t>
            </a:r>
            <a:r>
              <a:rPr lang="en-US" altLang="ko-KR" sz="900" smtClean="0"/>
              <a:t>)</a:t>
            </a:r>
            <a:r>
              <a:rPr lang="ko-KR" altLang="en-US" sz="900" smtClean="0"/>
              <a:t>이라고 한다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이는 우리가 원하는 것을 상대에게 전달한다는 점에서는 같은 목적을 지니고 있지만 인간관계를 소외와 단절로 이끌 수 있는 강요와는 다르다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강요와 요청은 말의 표현에도 차이가 있을 수 있지만 그보다는 근본적인 태도와 관점에 있어 큰 차이가 있다</a:t>
            </a:r>
            <a:r>
              <a:rPr lang="en-US" altLang="ko-KR" sz="9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900" smtClean="0"/>
              <a:t>요청은 나와 타인의 욕구를 동등하게 존중하면서 내가 원하는 것을 상대에게 부탁하는 것이다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그렇기 때문에 상대가 나의 요청을 들어주거나 들어주지 않거나 관계없이 상대에 대한 나의 감정과 태도에는 차이가 없다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즉</a:t>
            </a:r>
            <a:r>
              <a:rPr lang="en-US" altLang="ko-KR" sz="900" smtClean="0"/>
              <a:t>, </a:t>
            </a:r>
            <a:r>
              <a:rPr lang="ko-KR" altLang="en-US" sz="900" smtClean="0"/>
              <a:t>상대방이나 나 자신이 모두 선택의 자유가 있는 존재라는 점을 자각하면서 기꺼이 주거나 받기 위해 내가 원하는 것을 전달하는 과정이다</a:t>
            </a:r>
            <a:r>
              <a:rPr lang="en-US" altLang="ko-KR" sz="9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900" smtClean="0"/>
              <a:t>표현을 어떻게 하건 만약 내가 원하는 것을 상대가 들어주지 않았을 때 상대에 대해 분노나 미움</a:t>
            </a:r>
            <a:r>
              <a:rPr lang="en-US" altLang="ko-KR" sz="900" smtClean="0"/>
              <a:t>, </a:t>
            </a:r>
            <a:r>
              <a:rPr lang="ko-KR" altLang="en-US" sz="900" smtClean="0"/>
              <a:t>원망을 느낀다면 이는 내가 상대에게 강요하고 있다는 증거이다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강요의 이면에는 </a:t>
            </a:r>
            <a:r>
              <a:rPr lang="ko-KR" altLang="en-US" sz="900" smtClean="0">
                <a:latin typeface="Arial" panose="020B0604020202020204" pitchFamily="34" charset="0"/>
              </a:rPr>
              <a:t>“</a:t>
            </a:r>
            <a:r>
              <a:rPr lang="ko-KR" altLang="en-US" sz="900" smtClean="0"/>
              <a:t>내가 원하는 것을 해 주는 것이 당연하다</a:t>
            </a:r>
            <a:r>
              <a:rPr lang="en-US" altLang="ko-KR" sz="900" smtClean="0"/>
              <a:t>(</a:t>
            </a:r>
            <a:r>
              <a:rPr lang="ko-KR" altLang="en-US" sz="900" smtClean="0"/>
              <a:t>옳다</a:t>
            </a:r>
            <a:r>
              <a:rPr lang="en-US" altLang="ko-KR" sz="900" smtClean="0"/>
              <a:t>)</a:t>
            </a:r>
            <a:r>
              <a:rPr lang="en-US" altLang="ko-KR" sz="900" smtClean="0">
                <a:latin typeface="Arial" panose="020B0604020202020204" pitchFamily="34" charset="0"/>
              </a:rPr>
              <a:t>”</a:t>
            </a:r>
            <a:r>
              <a:rPr lang="en-US" altLang="ko-KR" sz="900" smtClean="0"/>
              <a:t> </a:t>
            </a:r>
            <a:r>
              <a:rPr lang="en-US" altLang="ko-KR" sz="900" smtClean="0">
                <a:latin typeface="Arial" panose="020B0604020202020204" pitchFamily="34" charset="0"/>
              </a:rPr>
              <a:t>“</a:t>
            </a:r>
            <a:r>
              <a:rPr lang="ko-KR" altLang="en-US" sz="900" smtClean="0"/>
              <a:t>내가 바라는 것을 해주지 않는 것은 잘못된 것이다</a:t>
            </a:r>
            <a:r>
              <a:rPr lang="ko-KR" altLang="en-US" sz="900" smtClean="0">
                <a:latin typeface="Arial" panose="020B0604020202020204" pitchFamily="34" charset="0"/>
              </a:rPr>
              <a:t>”</a:t>
            </a:r>
            <a:r>
              <a:rPr lang="ko-KR" altLang="en-US" sz="900" smtClean="0"/>
              <a:t> </a:t>
            </a:r>
            <a:r>
              <a:rPr lang="ko-KR" altLang="en-US" sz="900" smtClean="0">
                <a:latin typeface="Arial" panose="020B0604020202020204" pitchFamily="34" charset="0"/>
              </a:rPr>
              <a:t>“</a:t>
            </a:r>
            <a:r>
              <a:rPr lang="ko-KR" altLang="en-US" sz="900" smtClean="0"/>
              <a:t>그 사람이 이렇게 해야 마땅하다</a:t>
            </a:r>
            <a:r>
              <a:rPr lang="ko-KR" altLang="en-US" sz="900" smtClean="0">
                <a:latin typeface="Arial" panose="020B0604020202020204" pitchFamily="34" charset="0"/>
              </a:rPr>
              <a:t>”</a:t>
            </a:r>
            <a:r>
              <a:rPr lang="ko-KR" altLang="en-US" sz="900" smtClean="0"/>
              <a:t>는 당위적인 생각과 도덕적 판단이 있다</a:t>
            </a:r>
            <a:r>
              <a:rPr lang="en-US" altLang="ko-KR" sz="9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900" smtClean="0"/>
              <a:t>강요가 아닌 요청</a:t>
            </a:r>
            <a:r>
              <a:rPr lang="en-US" altLang="ko-KR" sz="900" smtClean="0"/>
              <a:t>(</a:t>
            </a:r>
            <a:r>
              <a:rPr lang="ko-KR" altLang="en-US" sz="900" smtClean="0"/>
              <a:t>부탁</a:t>
            </a:r>
            <a:r>
              <a:rPr lang="en-US" altLang="ko-KR" sz="900" smtClean="0"/>
              <a:t>)</a:t>
            </a:r>
            <a:r>
              <a:rPr lang="ko-KR" altLang="en-US" sz="900" smtClean="0"/>
              <a:t>으로 대화가 이어지고 관계가 맺어진다는 것은 매우 중요합니다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진정한 유대관계가 유지될 수 있을 때 그 다음 대화가 지속될 수 있기 때문입니다</a:t>
            </a:r>
            <a:r>
              <a:rPr lang="en-US" altLang="ko-KR" sz="9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900" smtClean="0"/>
              <a:t>요청은 크게 두 가지로 나누어집니다</a:t>
            </a:r>
            <a:r>
              <a:rPr lang="en-US" altLang="ko-KR" sz="900" smtClean="0"/>
              <a:t>. </a:t>
            </a:r>
            <a:r>
              <a:rPr lang="ko-KR" altLang="en-US" sz="900" smtClean="0"/>
              <a:t>하나는 연결</a:t>
            </a:r>
            <a:r>
              <a:rPr lang="en-US" altLang="ko-KR" sz="900" smtClean="0"/>
              <a:t>(</a:t>
            </a:r>
            <a:r>
              <a:rPr lang="ko-KR" altLang="en-US" sz="900" smtClean="0"/>
              <a:t>대화</a:t>
            </a:r>
            <a:r>
              <a:rPr lang="en-US" altLang="ko-KR" sz="900" smtClean="0"/>
              <a:t>)</a:t>
            </a:r>
            <a:r>
              <a:rPr lang="ko-KR" altLang="en-US" sz="900" smtClean="0"/>
              <a:t>요청이고 다른 하나는 해법</a:t>
            </a:r>
            <a:r>
              <a:rPr lang="en-US" altLang="ko-KR" sz="900" smtClean="0"/>
              <a:t>(</a:t>
            </a:r>
            <a:r>
              <a:rPr lang="ko-KR" altLang="en-US" sz="900" smtClean="0"/>
              <a:t>행동</a:t>
            </a:r>
            <a:r>
              <a:rPr lang="en-US" altLang="ko-KR" sz="900" smtClean="0"/>
              <a:t>)</a:t>
            </a:r>
            <a:r>
              <a:rPr lang="ko-KR" altLang="en-US" sz="900" smtClean="0"/>
              <a:t>요청이다</a:t>
            </a:r>
            <a:r>
              <a:rPr lang="en-US" altLang="ko-KR" sz="9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900" smtClean="0"/>
              <a:t>연결요청은 상대방을 대화에 초대하고 원활한 소통이 이루어져서 마음이 계속 연결되도록 하기 위한 것이다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예를 들면</a:t>
            </a:r>
            <a:r>
              <a:rPr lang="en-US" altLang="ko-KR" sz="900" smtClean="0"/>
              <a:t>, </a:t>
            </a:r>
            <a:r>
              <a:rPr lang="en-US" altLang="ko-KR" sz="900" smtClean="0">
                <a:latin typeface="Arial" panose="020B0604020202020204" pitchFamily="34" charset="0"/>
              </a:rPr>
              <a:t>“</a:t>
            </a:r>
            <a:r>
              <a:rPr lang="ko-KR" altLang="en-US" sz="900" smtClean="0"/>
              <a:t>내가 한 얘기가 잘 이해되었니</a:t>
            </a:r>
            <a:r>
              <a:rPr lang="en-US" altLang="ko-KR" sz="900" smtClean="0"/>
              <a:t>?</a:t>
            </a:r>
            <a:r>
              <a:rPr lang="en-US" altLang="ko-KR" sz="900" smtClean="0">
                <a:latin typeface="Arial" panose="020B0604020202020204" pitchFamily="34" charset="0"/>
              </a:rPr>
              <a:t>”</a:t>
            </a:r>
            <a:r>
              <a:rPr lang="en-US" altLang="ko-KR" sz="900" smtClean="0"/>
              <a:t> </a:t>
            </a:r>
            <a:r>
              <a:rPr lang="en-US" altLang="ko-KR" sz="900" smtClean="0">
                <a:latin typeface="Arial" panose="020B0604020202020204" pitchFamily="34" charset="0"/>
              </a:rPr>
              <a:t>“</a:t>
            </a:r>
            <a:r>
              <a:rPr lang="ko-KR" altLang="en-US" sz="900" smtClean="0"/>
              <a:t>어떤 느낌이 드는지 말씀해 주시겠어요</a:t>
            </a:r>
            <a:r>
              <a:rPr lang="en-US" altLang="ko-KR" sz="900" smtClean="0"/>
              <a:t>?</a:t>
            </a:r>
            <a:r>
              <a:rPr lang="en-US" altLang="ko-KR" sz="900" smtClean="0">
                <a:latin typeface="Arial" panose="020B0604020202020204" pitchFamily="34" charset="0"/>
              </a:rPr>
              <a:t>”</a:t>
            </a:r>
            <a:r>
              <a:rPr lang="en-US" altLang="ko-KR" sz="900" smtClean="0"/>
              <a:t> </a:t>
            </a:r>
            <a:r>
              <a:rPr lang="en-US" altLang="ko-KR" sz="900" smtClean="0">
                <a:latin typeface="Arial" panose="020B0604020202020204" pitchFamily="34" charset="0"/>
              </a:rPr>
              <a:t>“</a:t>
            </a:r>
            <a:r>
              <a:rPr lang="ko-KR" altLang="en-US" sz="900" smtClean="0"/>
              <a:t>당신이 바라는 것이 무엇인지 얘기해 주겠어요</a:t>
            </a:r>
            <a:r>
              <a:rPr lang="en-US" altLang="ko-KR" sz="900" smtClean="0"/>
              <a:t>?</a:t>
            </a:r>
            <a:r>
              <a:rPr lang="en-US" altLang="ko-KR" sz="900" smtClean="0">
                <a:latin typeface="Arial" panose="020B0604020202020204" pitchFamily="34" charset="0"/>
              </a:rPr>
              <a:t>”</a:t>
            </a:r>
            <a:r>
              <a:rPr lang="ko-KR" altLang="en-US" sz="900" smtClean="0"/>
              <a:t>와 같은 요청들이다</a:t>
            </a:r>
            <a:r>
              <a:rPr lang="en-US" altLang="ko-KR" sz="9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900" smtClean="0">
                <a:latin typeface="Arial" panose="020B0604020202020204" pitchFamily="34" charset="0"/>
              </a:rPr>
              <a:t> </a:t>
            </a:r>
            <a:r>
              <a:rPr lang="en-US" altLang="ko-KR" sz="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900" smtClean="0"/>
              <a:t>해법</a:t>
            </a:r>
            <a:r>
              <a:rPr lang="en-US" altLang="ko-KR" sz="900" smtClean="0"/>
              <a:t>(</a:t>
            </a:r>
            <a:r>
              <a:rPr lang="ko-KR" altLang="en-US" sz="900" smtClean="0"/>
              <a:t>행동</a:t>
            </a:r>
            <a:r>
              <a:rPr lang="en-US" altLang="ko-KR" sz="900" smtClean="0"/>
              <a:t>)</a:t>
            </a:r>
            <a:r>
              <a:rPr lang="ko-KR" altLang="en-US" sz="900" smtClean="0"/>
              <a:t>요청은 상대방에게 어떤 행동을 해 주기를 요청하거나 문제를 해결할 수 있는 해법을 부탁하는 것으로써</a:t>
            </a:r>
            <a:r>
              <a:rPr lang="en-US" altLang="ko-KR" sz="900" smtClean="0"/>
              <a:t>, &lt;</a:t>
            </a:r>
            <a:r>
              <a:rPr lang="ko-KR" altLang="en-US" sz="900" smtClean="0"/>
              <a:t>명료하게</a:t>
            </a:r>
            <a:r>
              <a:rPr lang="en-US" altLang="ko-KR" sz="900" smtClean="0"/>
              <a:t>&gt; &lt;</a:t>
            </a:r>
            <a:r>
              <a:rPr lang="ko-KR" altLang="en-US" sz="900" smtClean="0"/>
              <a:t>현재</a:t>
            </a:r>
            <a:r>
              <a:rPr lang="en-US" altLang="ko-KR" sz="900" smtClean="0"/>
              <a:t>&gt; &lt;</a:t>
            </a:r>
            <a:r>
              <a:rPr lang="ko-KR" altLang="en-US" sz="900" smtClean="0"/>
              <a:t>실행 가능한</a:t>
            </a:r>
            <a:r>
              <a:rPr lang="en-US" altLang="ko-KR" sz="900" smtClean="0"/>
              <a:t>&gt; &lt;</a:t>
            </a:r>
            <a:r>
              <a:rPr lang="ko-KR" altLang="en-US" sz="900" smtClean="0"/>
              <a:t>구체적인</a:t>
            </a:r>
            <a:r>
              <a:rPr lang="en-US" altLang="ko-KR" sz="900" smtClean="0"/>
              <a:t>&gt; </a:t>
            </a:r>
            <a:r>
              <a:rPr lang="ko-KR" altLang="en-US" sz="900" smtClean="0"/>
              <a:t>행동을 </a:t>
            </a:r>
            <a:r>
              <a:rPr lang="en-US" altLang="ko-KR" sz="900" smtClean="0"/>
              <a:t>&lt;</a:t>
            </a:r>
            <a:r>
              <a:rPr lang="ko-KR" altLang="en-US" sz="900" smtClean="0"/>
              <a:t>긍정문으로</a:t>
            </a:r>
            <a:r>
              <a:rPr lang="en-US" altLang="ko-KR" sz="900" smtClean="0"/>
              <a:t>&gt;, </a:t>
            </a:r>
            <a:r>
              <a:rPr lang="ko-KR" altLang="en-US" sz="900" smtClean="0"/>
              <a:t>가급적 </a:t>
            </a:r>
            <a:r>
              <a:rPr lang="en-US" altLang="ko-KR" sz="900" smtClean="0"/>
              <a:t>&lt;</a:t>
            </a:r>
            <a:r>
              <a:rPr lang="ko-KR" altLang="en-US" sz="900" smtClean="0"/>
              <a:t>질문</a:t>
            </a:r>
            <a:r>
              <a:rPr lang="en-US" altLang="ko-KR" sz="900" smtClean="0"/>
              <a:t>&gt; </a:t>
            </a:r>
            <a:r>
              <a:rPr lang="ko-KR" altLang="en-US" sz="900" smtClean="0"/>
              <a:t>형태로 표현하여 요청하는 것이다</a:t>
            </a:r>
            <a:r>
              <a:rPr lang="en-US" altLang="ko-KR" sz="900" smtClean="0"/>
              <a:t>. </a:t>
            </a:r>
            <a:r>
              <a:rPr lang="ko-KR" altLang="en-US" sz="900" smtClean="0"/>
              <a:t>예를 들면</a:t>
            </a:r>
            <a:r>
              <a:rPr lang="en-US" altLang="ko-KR" sz="900" smtClean="0"/>
              <a:t>, </a:t>
            </a:r>
            <a:r>
              <a:rPr lang="en-US" altLang="ko-KR" sz="900" smtClean="0">
                <a:latin typeface="Arial" panose="020B0604020202020204" pitchFamily="34" charset="0"/>
              </a:rPr>
              <a:t>“</a:t>
            </a:r>
            <a:r>
              <a:rPr lang="en-US" altLang="ko-KR" sz="900" smtClean="0"/>
              <a:t>(</a:t>
            </a:r>
            <a:r>
              <a:rPr lang="ko-KR" altLang="en-US" sz="900" smtClean="0"/>
              <a:t>아이에게</a:t>
            </a:r>
            <a:r>
              <a:rPr lang="en-US" altLang="ko-KR" sz="900" smtClean="0"/>
              <a:t>) </a:t>
            </a:r>
            <a:r>
              <a:rPr lang="ko-KR" altLang="en-US" sz="900" smtClean="0"/>
              <a:t>매일 아침에 일어나면 우선 이부자리를 개서 장롱 안에 넣어주었으면 좋겠다</a:t>
            </a:r>
            <a:r>
              <a:rPr lang="en-US" altLang="ko-KR" sz="900" smtClean="0"/>
              <a:t>. </a:t>
            </a:r>
            <a:r>
              <a:rPr lang="ko-KR" altLang="en-US" sz="900" smtClean="0"/>
              <a:t>그렇게 하겠다고 </a:t>
            </a:r>
            <a:r>
              <a:rPr lang="en-US" altLang="ko-KR" sz="900" smtClean="0"/>
              <a:t>(</a:t>
            </a:r>
            <a:r>
              <a:rPr lang="ko-KR" altLang="en-US" sz="900" smtClean="0"/>
              <a:t>지금</a:t>
            </a:r>
            <a:r>
              <a:rPr lang="en-US" altLang="ko-KR" sz="900" smtClean="0"/>
              <a:t>) </a:t>
            </a:r>
            <a:r>
              <a:rPr lang="ko-KR" altLang="en-US" sz="900" smtClean="0"/>
              <a:t>약속할 수 있겠니</a:t>
            </a:r>
            <a:r>
              <a:rPr lang="en-US" altLang="ko-KR" sz="900" smtClean="0"/>
              <a:t>?</a:t>
            </a:r>
            <a:r>
              <a:rPr lang="en-US" altLang="ko-KR" sz="900" smtClean="0">
                <a:latin typeface="Arial" panose="020B0604020202020204" pitchFamily="34" charset="0"/>
              </a:rPr>
              <a:t>”</a:t>
            </a:r>
            <a:r>
              <a:rPr lang="ko-KR" altLang="en-US" sz="900" smtClean="0"/>
              <a:t>와 같은 것이다</a:t>
            </a:r>
            <a:r>
              <a:rPr lang="en-US" altLang="ko-KR" sz="9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91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kumimoji="0" sz="4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kumimoji="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1AA693-3EEC-4307-99AC-486BCA0C32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213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4F70-3D1E-4103-A5D3-52384038FF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45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B0B4-DB0F-4305-AE41-B1DE606249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0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endParaRPr kumimoji="0" lang="ko-KR" altLang="ko-KR" sz="2400"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endParaRPr kumimoji="0" lang="ko-KR" altLang="ko-KR" sz="2400"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endParaRPr kumimoji="0" lang="ko-KR" altLang="ko-KR" sz="2400">
              <a:latin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5D223-C1F4-40AF-9951-90248115C5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046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1719-1A3B-4375-9A72-26CF864187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47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F6DA-D569-4F48-B73A-23588F9BD4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819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E945-6AEF-4E57-BCB9-AE3FB8E28B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443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9F14-52CC-41DF-AFB6-614A72DBFD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863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9AF1-A0D1-43B2-A44A-8D93FC2CDA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799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981B-D626-41CA-97C7-DFFC672AE8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7804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7CD2-F67C-44DC-9480-040B4FC655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66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615B-D963-4614-8AE6-CEB0C4FE89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7083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5761-6699-4FD5-B54F-754A174A47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879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7A5D-7D68-46C1-91F1-D7BE3168E0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1311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BDFA-22AC-4E8F-B40D-A283C774CC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3171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10967-FE3B-4AA6-A9AF-F3D1CEAA9A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679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B2FD-179C-458B-8545-EE2D5D0D54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4608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FE61-DF83-47F9-95DF-79F8ABDEC9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4805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9CB2-C240-49F2-BB1D-424FDAD4C4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3363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38BC-4830-484B-B237-0A3B1CECCF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6493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D727-9BEB-4770-AC9A-E8B03BA221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7998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8FF8-3D56-4E41-BC5C-CF822EE05A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65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F129-231F-483C-8D47-FB6CEA482D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1848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A8D2-2A92-40F0-8E41-9F613A8C1D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9485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B01B-1183-43A2-ACDB-B7B39A83BA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9738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DFB7-5555-495A-B342-5DF9DA1446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3134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2826-D507-4C94-A0D9-C0DF75D7DF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1529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A8994C-78CC-4244-97B6-976806A4E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6618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89067-B651-43BD-B098-AED5AC6944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3424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0033-6E95-4E59-B75E-8468029A7E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0512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4361-5E50-4CD2-AF3A-D37F61840E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1790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4818-241C-45AC-9491-585CD2531E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9522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DD5F-0A53-45B0-A4E8-AB2182993C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595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7281-6C4E-4488-BEF9-9A5FECC049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8630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362-6D54-4FA7-B613-FD57E27A57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8617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B40B-ED6D-46AF-98F1-208A17E427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724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8EF-D968-4F2C-AFF5-2BE37853B2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6058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472C-9551-436F-B8AD-03AA7539FA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5849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07CB-61EB-4BCA-AE39-BDC983D073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76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1F22-2815-457C-A708-DC94D6B17C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793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61EC9-F1A6-4898-A94C-6424869582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28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0F02-B74A-4073-A6A4-9E50161ADE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0519-47DD-4D78-92C9-1B06D5ED96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5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3E40-55B5-4438-A740-BD5C5CF129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733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400" smtClean="0"/>
            </a:lvl1pPr>
          </a:lstStyle>
          <a:p>
            <a:pPr>
              <a:defRPr/>
            </a:pPr>
            <a:fld id="{1ECA28F6-EC26-4591-9CF4-29393E376F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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anose="05020102010507070707" pitchFamily="18" charset="2"/>
        <a:buChar char=""/>
        <a:defRPr kumimoji="1" sz="26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anose="05020102010507070707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400" smtClean="0"/>
            </a:lvl1pPr>
          </a:lstStyle>
          <a:p>
            <a:pPr>
              <a:defRPr/>
            </a:pPr>
            <a:fld id="{7EB68F99-0850-491E-96FC-D6697B8613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endParaRPr kumimoji="0" lang="ko-KR" altLang="ko-KR" sz="2400">
              <a:latin typeface="Times New Roman" panose="02020603050405020304" pitchFamily="18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endParaRPr kumimoji="0" lang="ko-KR" altLang="ko-KR" sz="2400">
              <a:latin typeface="Times New Roman" panose="02020603050405020304" pitchFamily="18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endParaRPr kumimoji="0" lang="ko-KR" altLang="ko-KR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kumimoji="1"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smtClean="0"/>
            </a:lvl1pPr>
          </a:lstStyle>
          <a:p>
            <a:pPr>
              <a:defRPr/>
            </a:pPr>
            <a:fld id="{75F56599-14F6-4489-B76A-0F0A50343D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95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95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1495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95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95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95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5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1495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95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95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95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301E0EC-2129-4EF7-B089-BBC7CC3913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95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43608" y="1196752"/>
            <a:ext cx="6768752" cy="2376264"/>
            <a:chOff x="2426" y="3520"/>
            <a:chExt cx="2586" cy="500"/>
          </a:xfrm>
        </p:grpSpPr>
        <p:grpSp>
          <p:nvGrpSpPr>
            <p:cNvPr id="10245" name="Group 12"/>
            <p:cNvGrpSpPr>
              <a:grpSpLocks/>
            </p:cNvGrpSpPr>
            <p:nvPr/>
          </p:nvGrpSpPr>
          <p:grpSpPr bwMode="auto">
            <a:xfrm>
              <a:off x="2426" y="3520"/>
              <a:ext cx="2586" cy="318"/>
              <a:chOff x="1292" y="3067"/>
              <a:chExt cx="3629" cy="454"/>
            </a:xfrm>
          </p:grpSpPr>
          <p:sp>
            <p:nvSpPr>
              <p:cNvPr id="1024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74" y="3067"/>
                <a:ext cx="680" cy="3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3600" kern="10" dirty="0"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Franklin Gothic Demi"/>
                  </a:rPr>
                  <a:t>NVC</a:t>
                </a:r>
                <a:endParaRPr lang="ko-KR" altLang="en-US" sz="3600" kern="10" dirty="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Franklin Gothic Demi"/>
                </a:endParaRPr>
              </a:p>
            </p:txBody>
          </p:sp>
          <p:sp>
            <p:nvSpPr>
              <p:cNvPr id="1024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8" y="3158"/>
                <a:ext cx="2572" cy="22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3600" kern="10">
                    <a:solidFill>
                      <a:srgbClr val="FFFFFF"/>
                    </a:solidFill>
                    <a:latin typeface="HY견고딕"/>
                  </a:rPr>
                  <a:t>(Nonviolent Communication)</a:t>
                </a:r>
                <a:endParaRPr lang="ko-KR" altLang="en-US" sz="3600" kern="10">
                  <a:solidFill>
                    <a:srgbClr val="FFFFFF"/>
                  </a:solidFill>
                  <a:latin typeface="HY견고딕"/>
                </a:endParaRPr>
              </a:p>
            </p:txBody>
          </p:sp>
          <p:sp>
            <p:nvSpPr>
              <p:cNvPr id="10249" name="Line 10"/>
              <p:cNvSpPr>
                <a:spLocks noChangeShapeType="1"/>
              </p:cNvSpPr>
              <p:nvPr/>
            </p:nvSpPr>
            <p:spPr bwMode="auto">
              <a:xfrm>
                <a:off x="1292" y="3521"/>
                <a:ext cx="3584" cy="0"/>
              </a:xfrm>
              <a:prstGeom prst="line">
                <a:avLst/>
              </a:prstGeom>
              <a:noFill/>
              <a:ln w="57150">
                <a:solidFill>
                  <a:srgbClr val="FF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50" name="Line 11"/>
              <p:cNvSpPr>
                <a:spLocks noChangeShapeType="1"/>
              </p:cNvSpPr>
              <p:nvPr/>
            </p:nvSpPr>
            <p:spPr bwMode="auto">
              <a:xfrm>
                <a:off x="2245" y="3430"/>
                <a:ext cx="2676" cy="0"/>
              </a:xfrm>
              <a:prstGeom prst="lin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24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96" y="3884"/>
              <a:ext cx="127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58572B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</a:rPr>
                <a:t>비폭력대화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14564" y="4601403"/>
            <a:ext cx="9144000" cy="2276475"/>
            <a:chOff x="0" y="2886"/>
            <a:chExt cx="5760" cy="1434"/>
          </a:xfrm>
        </p:grpSpPr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0" y="2886"/>
              <a:ext cx="5760" cy="143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rgbClr val="CC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pic>
          <p:nvPicPr>
            <p:cNvPr id="13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988"/>
              <a:ext cx="979" cy="1213"/>
            </a:xfrm>
            <a:prstGeom prst="rect">
              <a:avLst/>
            </a:prstGeom>
            <a:noFill/>
            <a:ln w="57150" cmpd="thinThick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WordArt 44"/>
          <p:cNvSpPr>
            <a:spLocks noChangeArrowheads="1" noChangeShapeType="1" noTextEdit="1"/>
          </p:cNvSpPr>
          <p:nvPr/>
        </p:nvSpPr>
        <p:spPr bwMode="auto">
          <a:xfrm>
            <a:off x="2484438" y="4795838"/>
            <a:ext cx="3298825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>
                <a:solidFill>
                  <a:srgbClr val="000000"/>
                </a:solidFill>
                <a:latin typeface="Britannic Bold"/>
              </a:rPr>
              <a:t>Marshall B. Rosenberg</a:t>
            </a:r>
            <a:endParaRPr lang="ko-KR" altLang="en-US" sz="3600" kern="10" dirty="0">
              <a:solidFill>
                <a:srgbClr val="000000"/>
              </a:solidFill>
              <a:latin typeface="Britannic Bold"/>
            </a:endParaRPr>
          </a:p>
        </p:txBody>
      </p:sp>
      <p:sp>
        <p:nvSpPr>
          <p:cNvPr id="15" name="WordArt 45"/>
          <p:cNvSpPr>
            <a:spLocks noChangeArrowheads="1" noChangeShapeType="1" noTextEdit="1"/>
          </p:cNvSpPr>
          <p:nvPr/>
        </p:nvSpPr>
        <p:spPr bwMode="auto">
          <a:xfrm>
            <a:off x="5910263" y="4818063"/>
            <a:ext cx="1038225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336600"/>
                </a:solidFill>
                <a:latin typeface="Engravers MT"/>
              </a:rPr>
              <a:t>(1934∼ )</a:t>
            </a:r>
            <a:endParaRPr lang="ko-KR" altLang="en-US" sz="3600" b="1" kern="10">
              <a:solidFill>
                <a:srgbClr val="336600"/>
              </a:solidFill>
              <a:latin typeface="Engravers MT"/>
            </a:endParaRP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2916238" y="5229225"/>
            <a:ext cx="5400675" cy="215900"/>
            <a:chOff x="1746" y="3249"/>
            <a:chExt cx="3402" cy="136"/>
          </a:xfrm>
        </p:grpSpPr>
        <p:sp>
          <p:nvSpPr>
            <p:cNvPr id="17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746" y="3249"/>
              <a:ext cx="317" cy="1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kern="10">
                  <a:solidFill>
                    <a:srgbClr val="000080"/>
                  </a:solidFill>
                  <a:latin typeface="Franklin Gothic Demi"/>
                </a:rPr>
                <a:t>NVC</a:t>
              </a:r>
              <a:endParaRPr lang="ko-KR" altLang="en-US" sz="3600" kern="10">
                <a:solidFill>
                  <a:srgbClr val="000080"/>
                </a:solidFill>
                <a:latin typeface="Franklin Gothic Demi"/>
              </a:endParaRPr>
            </a:p>
          </p:txBody>
        </p:sp>
        <p:sp>
          <p:nvSpPr>
            <p:cNvPr id="18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122" y="3278"/>
              <a:ext cx="2572" cy="1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48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666633"/>
                  </a:solidFill>
                  <a:latin typeface="HY견고딕"/>
                  <a:ea typeface="HY견고딕"/>
                </a:rPr>
                <a:t>(Nonviolent Communication : </a:t>
              </a:r>
              <a:r>
                <a:rPr lang="ko-KR" altLang="en-US" sz="48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666633"/>
                  </a:solidFill>
                  <a:latin typeface="HY견고딕"/>
                  <a:ea typeface="HY견고딕"/>
                </a:rPr>
                <a:t>비폭력 대화</a:t>
              </a:r>
              <a:r>
                <a:rPr lang="en-US" altLang="ko-KR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666633"/>
                  </a:solidFill>
                  <a:latin typeface="HY견고딕"/>
                  <a:ea typeface="HY견고딕"/>
                </a:rPr>
                <a:t>)</a:t>
              </a:r>
              <a:endParaRPr lang="ko-KR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666633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19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786" y="3249"/>
              <a:ext cx="362" cy="1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창시자</a:t>
              </a:r>
            </a:p>
          </p:txBody>
        </p:sp>
      </p:grpSp>
      <p:sp>
        <p:nvSpPr>
          <p:cNvPr id="20" name="WordArt 52"/>
          <p:cNvSpPr>
            <a:spLocks noChangeArrowheads="1" noChangeShapeType="1" noTextEdit="1"/>
          </p:cNvSpPr>
          <p:nvPr/>
        </p:nvSpPr>
        <p:spPr bwMode="auto">
          <a:xfrm>
            <a:off x="2916238" y="6237288"/>
            <a:ext cx="53292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"NVC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는 견디기 어려운 상황에서도 인간성을 유지할 수 있는 능력을 키워주는 대화이다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M"/>
              <a:ea typeface="HY동녘M"/>
            </a:endParaRPr>
          </a:p>
        </p:txBody>
      </p:sp>
      <p:sp>
        <p:nvSpPr>
          <p:cNvPr id="21" name="Oval 56"/>
          <p:cNvSpPr>
            <a:spLocks noChangeArrowheads="1"/>
          </p:cNvSpPr>
          <p:nvPr/>
        </p:nvSpPr>
        <p:spPr bwMode="auto">
          <a:xfrm>
            <a:off x="2627313" y="58054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>
            <a:off x="2627313" y="62372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" name="WordArt 58"/>
          <p:cNvSpPr>
            <a:spLocks noChangeArrowheads="1" noChangeShapeType="1" noTextEdit="1"/>
          </p:cNvSpPr>
          <p:nvPr/>
        </p:nvSpPr>
        <p:spPr bwMode="auto">
          <a:xfrm>
            <a:off x="2916238" y="5805488"/>
            <a:ext cx="576421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"</a:t>
            </a:r>
            <a:r>
              <a:rPr lang="ko-KR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내 인생에서 내가 원하는 것은</a:t>
            </a:r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, </a:t>
            </a:r>
            <a:r>
              <a:rPr lang="ko-KR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내가 다른 사람들과 함께 서로 가슴으로 교감하는 연민이다</a:t>
            </a:r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M"/>
                <a:ea typeface="HY동녘M"/>
              </a:rPr>
              <a:t>."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M"/>
              <a:ea typeface="HY동녘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1556792"/>
            <a:ext cx="8496944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ko-KR" altLang="en-US" sz="2000" b="1" dirty="0" smtClean="0">
                <a:solidFill>
                  <a:srgbClr val="7030A0"/>
                </a:solidFill>
              </a:rPr>
              <a:t>관찰</a:t>
            </a:r>
            <a:r>
              <a:rPr lang="ko-KR" altLang="en-US" dirty="0" smtClean="0">
                <a:solidFill>
                  <a:srgbClr val="7030A0"/>
                </a:solidFill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</a:rPr>
              <a:t>: </a:t>
            </a:r>
            <a:r>
              <a:rPr lang="ko-KR" altLang="en-US" dirty="0" smtClean="0">
                <a:solidFill>
                  <a:srgbClr val="7030A0"/>
                </a:solidFill>
              </a:rPr>
              <a:t>평가와 관찰을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분리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en-US" altLang="ko-KR" sz="2000" b="1" dirty="0" smtClean="0">
                <a:solidFill>
                  <a:srgbClr val="FF0000"/>
                </a:solidFill>
              </a:rPr>
              <a:t>            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관찰을 표현하는 말은 때와 맥락에 맞게 구체적이어야 한다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dirty="0" smtClean="0">
                <a:solidFill>
                  <a:srgbClr val="7030A0"/>
                </a:solidFill>
              </a:rPr>
              <a:t>관찰과 평가를 섞으면 듣는 사람은 내가 뜻한 대로 내 말을 이해할 가능성이 줄어든다</a:t>
            </a:r>
            <a:r>
              <a:rPr lang="en-US" altLang="ko-KR" dirty="0" smtClean="0">
                <a:solidFill>
                  <a:srgbClr val="7030A0"/>
                </a:solidFill>
              </a:rPr>
              <a:t>. </a:t>
            </a:r>
            <a:r>
              <a:rPr lang="ko-KR" altLang="en-US" dirty="0" smtClean="0">
                <a:solidFill>
                  <a:srgbClr val="7030A0"/>
                </a:solidFill>
              </a:rPr>
              <a:t>오히려 내 말을 비판으로 받아들이기 쉽다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b="1" dirty="0" smtClean="0">
                <a:solidFill>
                  <a:srgbClr val="C00000"/>
                </a:solidFill>
              </a:rPr>
              <a:t>판단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비판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분석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평가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추측 </a:t>
            </a:r>
            <a:r>
              <a:rPr lang="ko-KR" altLang="en-US" dirty="0" smtClean="0">
                <a:solidFill>
                  <a:srgbClr val="7030A0"/>
                </a:solidFill>
              </a:rPr>
              <a:t>없이 다른 사람의 행동이나 말을 관찰하는 것은 정말 어렵다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dirty="0">
                <a:solidFill>
                  <a:srgbClr val="7030A0"/>
                </a:solidFill>
              </a:rPr>
              <a:t> </a:t>
            </a:r>
            <a:r>
              <a:rPr lang="ko-KR" altLang="en-US" dirty="0" smtClean="0">
                <a:solidFill>
                  <a:srgbClr val="7030A0"/>
                </a:solidFill>
              </a:rPr>
              <a:t>사례</a:t>
            </a:r>
            <a:r>
              <a:rPr lang="en-US" altLang="ko-KR" dirty="0" smtClean="0">
                <a:solidFill>
                  <a:srgbClr val="7030A0"/>
                </a:solidFill>
              </a:rPr>
              <a:t>)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교장선생님과 교사들 간의 갈등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교사들의 불만 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 선생님은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떠버리예요</a:t>
            </a:r>
            <a:r>
              <a:rPr lang="en-US" altLang="ko-KR" sz="1600" dirty="0" smtClean="0">
                <a:solidFill>
                  <a:srgbClr val="7030A0"/>
                </a:solidFill>
              </a:rPr>
              <a:t>! (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교장에 대한 평가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 선생님은 말이 너무 많아요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!(</a:t>
            </a:r>
            <a:r>
              <a:rPr lang="ko-KR" altLang="en-US" sz="1600" dirty="0" smtClean="0">
                <a:solidFill>
                  <a:srgbClr val="7030A0"/>
                </a:solidFill>
              </a:rPr>
              <a:t>말을 얼마나 많이 하는가에 대한 평가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 선생님은 자기만 할 말이 있다고 생각해요</a:t>
            </a:r>
            <a:r>
              <a:rPr lang="en-US" altLang="ko-KR" sz="1600" dirty="0" smtClean="0">
                <a:solidFill>
                  <a:srgbClr val="7030A0"/>
                </a:solidFill>
              </a:rPr>
              <a:t>! (</a:t>
            </a:r>
            <a:r>
              <a:rPr lang="ko-KR" altLang="en-US" sz="1600" dirty="0" smtClean="0">
                <a:solidFill>
                  <a:srgbClr val="7030A0"/>
                </a:solidFill>
              </a:rPr>
              <a:t>추측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 선생님은 항상 주인공으로 주목받길 원해요</a:t>
            </a:r>
            <a:r>
              <a:rPr lang="en-US" altLang="ko-KR" sz="1600" dirty="0" smtClean="0">
                <a:solidFill>
                  <a:srgbClr val="7030A0"/>
                </a:solidFill>
              </a:rPr>
              <a:t>! (</a:t>
            </a:r>
            <a:r>
              <a:rPr lang="ko-KR" altLang="en-US" sz="1600" dirty="0" smtClean="0">
                <a:solidFill>
                  <a:srgbClr val="7030A0"/>
                </a:solidFill>
              </a:rPr>
              <a:t>추측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(</a:t>
            </a:r>
            <a:r>
              <a:rPr lang="ko-KR" altLang="en-US" sz="1600" dirty="0" smtClean="0">
                <a:solidFill>
                  <a:srgbClr val="7030A0"/>
                </a:solidFill>
              </a:rPr>
              <a:t>교장 선생님은 회의 때 자신의 어린 시절과 전쟁 경험을 자주 이야기 했는데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그 때문에 회의가 길어져서 고통을 당하곤 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.)</a:t>
            </a:r>
          </a:p>
        </p:txBody>
      </p:sp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2411760" y="260648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226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5184775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평가가 배제된 관찰의 예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971550" y="2349500"/>
            <a:ext cx="72009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그 사람은 인심이 매우 좋은 사람이다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1692275" y="4221163"/>
            <a:ext cx="358775" cy="287337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411413" y="4149725"/>
            <a:ext cx="58324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그 사람은 점심 먹을 돈을 전부 다른 사람에게 주는 것을 보니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,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411413" y="5084763"/>
            <a:ext cx="45370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인심이 아주 후한 사람이라는 생각이 든다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05" name="WordArt 21"/>
          <p:cNvSpPr>
            <a:spLocks noChangeArrowheads="1" noChangeShapeType="1" noTextEdit="1"/>
          </p:cNvSpPr>
          <p:nvPr/>
        </p:nvSpPr>
        <p:spPr bwMode="auto">
          <a:xfrm>
            <a:off x="2987675" y="3200400"/>
            <a:ext cx="47958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자신이 그렇게 생각한 까닭을 표현하지 않음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53" name="Rectangle 69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54" name="WordArt 70"/>
          <p:cNvSpPr>
            <a:spLocks noChangeArrowheads="1" noChangeShapeType="1" noTextEdit="1"/>
          </p:cNvSpPr>
          <p:nvPr/>
        </p:nvSpPr>
        <p:spPr bwMode="auto">
          <a:xfrm>
            <a:off x="1116013" y="2347913"/>
            <a:ext cx="4752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철수는 자꾸 늦장을 부려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2055" name="AutoShape 71"/>
          <p:cNvSpPr>
            <a:spLocks noChangeArrowheads="1"/>
          </p:cNvSpPr>
          <p:nvPr/>
        </p:nvSpPr>
        <p:spPr bwMode="auto">
          <a:xfrm>
            <a:off x="1692275" y="4221163"/>
            <a:ext cx="358775" cy="287337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56" name="WordArt 72"/>
          <p:cNvSpPr>
            <a:spLocks noChangeArrowheads="1" noChangeShapeType="1" noTextEdit="1"/>
          </p:cNvSpPr>
          <p:nvPr/>
        </p:nvSpPr>
        <p:spPr bwMode="auto">
          <a:xfrm>
            <a:off x="2411413" y="4149725"/>
            <a:ext cx="5832475" cy="403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철수는 지난번에도 그러더니 오늘도 약속된 시간에</a:t>
            </a:r>
          </a:p>
        </p:txBody>
      </p:sp>
      <p:sp>
        <p:nvSpPr>
          <p:cNvPr id="42057" name="WordArt 73"/>
          <p:cNvSpPr>
            <a:spLocks noChangeArrowheads="1" noChangeShapeType="1" noTextEdit="1"/>
          </p:cNvSpPr>
          <p:nvPr/>
        </p:nvSpPr>
        <p:spPr bwMode="auto">
          <a:xfrm>
            <a:off x="2411413" y="5013325"/>
            <a:ext cx="1728787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늦게 도착했어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58" name="WordArt 74"/>
          <p:cNvSpPr>
            <a:spLocks noChangeArrowheads="1" noChangeShapeType="1" noTextEdit="1"/>
          </p:cNvSpPr>
          <p:nvPr/>
        </p:nvSpPr>
        <p:spPr bwMode="auto">
          <a:xfrm>
            <a:off x="2987675" y="3198813"/>
            <a:ext cx="3960813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평가를 내포하는 풀이말을 쓰는 것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59" name="Rectangle 75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60" name="WordArt 76"/>
          <p:cNvSpPr>
            <a:spLocks noChangeArrowheads="1" noChangeShapeType="1" noTextEdit="1"/>
          </p:cNvSpPr>
          <p:nvPr/>
        </p:nvSpPr>
        <p:spPr bwMode="auto">
          <a:xfrm>
            <a:off x="1116013" y="2233613"/>
            <a:ext cx="64087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그 사람은 그 일을 제때 끝내지 못할거야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2061" name="AutoShape 77"/>
          <p:cNvSpPr>
            <a:spLocks noChangeArrowheads="1"/>
          </p:cNvSpPr>
          <p:nvPr/>
        </p:nvSpPr>
        <p:spPr bwMode="auto">
          <a:xfrm>
            <a:off x="1692275" y="4064000"/>
            <a:ext cx="358775" cy="285750"/>
          </a:xfrm>
          <a:prstGeom prst="rightArrow">
            <a:avLst>
              <a:gd name="adj1" fmla="val 49861"/>
              <a:gd name="adj2" fmla="val 48333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62" name="WordArt 78"/>
          <p:cNvSpPr>
            <a:spLocks noChangeArrowheads="1" noChangeShapeType="1" noTextEdit="1"/>
          </p:cNvSpPr>
          <p:nvPr/>
        </p:nvSpPr>
        <p:spPr bwMode="auto">
          <a:xfrm>
            <a:off x="2411413" y="4019550"/>
            <a:ext cx="4897437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그 사람은 아직 그 일을 시작하지도 못하고 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63" name="WordArt 79"/>
          <p:cNvSpPr>
            <a:spLocks noChangeArrowheads="1" noChangeShapeType="1" noTextEdit="1"/>
          </p:cNvSpPr>
          <p:nvPr/>
        </p:nvSpPr>
        <p:spPr bwMode="auto">
          <a:xfrm>
            <a:off x="2411413" y="4941888"/>
            <a:ext cx="5689600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그가 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"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나는 이 일을 제때 끝내지 못할 것 같아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."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라고 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64" name="AutoShape 80"/>
          <p:cNvSpPr>
            <a:spLocks noChangeArrowheads="1"/>
          </p:cNvSpPr>
          <p:nvPr/>
        </p:nvSpPr>
        <p:spPr bwMode="auto">
          <a:xfrm>
            <a:off x="1692275" y="4984750"/>
            <a:ext cx="358775" cy="288925"/>
          </a:xfrm>
          <a:prstGeom prst="rightArrow">
            <a:avLst>
              <a:gd name="adj1" fmla="val 49861"/>
              <a:gd name="adj2" fmla="val 47802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65" name="WordArt 81"/>
          <p:cNvSpPr>
            <a:spLocks noChangeArrowheads="1" noChangeShapeType="1" noTextEdit="1"/>
          </p:cNvSpPr>
          <p:nvPr/>
        </p:nvSpPr>
        <p:spPr bwMode="auto">
          <a:xfrm>
            <a:off x="1547813" y="3084513"/>
            <a:ext cx="6624637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다른 사람의 생각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, 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느낌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, 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의도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, 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욕구에 대해 자신의 추측만 사실이라고 암시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66" name="Rectangle 82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67" name="WordArt 83"/>
          <p:cNvSpPr>
            <a:spLocks noChangeArrowheads="1" noChangeShapeType="1" noTextEdit="1"/>
          </p:cNvSpPr>
          <p:nvPr/>
        </p:nvSpPr>
        <p:spPr bwMode="auto">
          <a:xfrm>
            <a:off x="1044575" y="2349500"/>
            <a:ext cx="66960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균형 잡힌 식사를 하지 않으면 건강을 해칠거야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2068" name="AutoShape 84"/>
          <p:cNvSpPr>
            <a:spLocks noChangeArrowheads="1"/>
          </p:cNvSpPr>
          <p:nvPr/>
        </p:nvSpPr>
        <p:spPr bwMode="auto">
          <a:xfrm>
            <a:off x="1692275" y="4149725"/>
            <a:ext cx="358775" cy="287338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69" name="WordArt 85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4968875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네가 균형 잡힌 식사를 하지 않으니 건강을 해칠까봐 걱정이돼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70" name="WordArt 86"/>
          <p:cNvSpPr>
            <a:spLocks noChangeArrowheads="1" noChangeShapeType="1" noTextEdit="1"/>
          </p:cNvSpPr>
          <p:nvPr/>
        </p:nvSpPr>
        <p:spPr bwMode="auto">
          <a:xfrm>
            <a:off x="4572000" y="3200400"/>
            <a:ext cx="3140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사실과 추측을 혼동함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71" name="AutoShape 87"/>
          <p:cNvSpPr>
            <a:spLocks noChangeArrowheads="1"/>
          </p:cNvSpPr>
          <p:nvPr/>
        </p:nvSpPr>
        <p:spPr bwMode="auto">
          <a:xfrm>
            <a:off x="1692275" y="5013325"/>
            <a:ext cx="358775" cy="288925"/>
          </a:xfrm>
          <a:prstGeom prst="rightArrow">
            <a:avLst>
              <a:gd name="adj1" fmla="val 49861"/>
              <a:gd name="adj2" fmla="val 47802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72" name="WordArt 88"/>
          <p:cNvSpPr>
            <a:spLocks noChangeArrowheads="1" noChangeShapeType="1" noTextEdit="1"/>
          </p:cNvSpPr>
          <p:nvPr/>
        </p:nvSpPr>
        <p:spPr bwMode="auto">
          <a:xfrm>
            <a:off x="2411413" y="5013325"/>
            <a:ext cx="5616575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너는 몇 가지 반찬만 먹는 것을 보니 균형 잡힌 식사가 되지 않는 것 같아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73" name="Rectangle 89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74" name="WordArt 90"/>
          <p:cNvSpPr>
            <a:spLocks noChangeArrowheads="1" noChangeShapeType="1" noTextEdit="1"/>
          </p:cNvSpPr>
          <p:nvPr/>
        </p:nvSpPr>
        <p:spPr bwMode="auto">
          <a:xfrm>
            <a:off x="1116013" y="2349500"/>
            <a:ext cx="66960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요즘 젊은 사람들은 다른 사람에게 배려하는 마음이 없어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2075" name="AutoShape 91"/>
          <p:cNvSpPr>
            <a:spLocks noChangeArrowheads="1"/>
          </p:cNvSpPr>
          <p:nvPr/>
        </p:nvSpPr>
        <p:spPr bwMode="auto">
          <a:xfrm>
            <a:off x="1692275" y="4149725"/>
            <a:ext cx="358775" cy="287338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76" name="WordArt 92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4968875" cy="403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맞은편에 사는 젊은 부부들은 집 앞에 쌓인 눈을</a:t>
            </a:r>
          </a:p>
        </p:txBody>
      </p:sp>
      <p:sp>
        <p:nvSpPr>
          <p:cNvPr id="42077" name="WordArt 93"/>
          <p:cNvSpPr>
            <a:spLocks noChangeArrowheads="1" noChangeShapeType="1" noTextEdit="1"/>
          </p:cNvSpPr>
          <p:nvPr/>
        </p:nvSpPr>
        <p:spPr bwMode="auto">
          <a:xfrm>
            <a:off x="4211638" y="3200400"/>
            <a:ext cx="3500437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지칭 대상이 구체적이지 않음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78" name="WordArt 94"/>
          <p:cNvSpPr>
            <a:spLocks noChangeArrowheads="1" noChangeShapeType="1" noTextEdit="1"/>
          </p:cNvSpPr>
          <p:nvPr/>
        </p:nvSpPr>
        <p:spPr bwMode="auto">
          <a:xfrm>
            <a:off x="2411413" y="5013325"/>
            <a:ext cx="2736850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치우는 것을 본 적이 없어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80" name="WordArt 96"/>
          <p:cNvSpPr>
            <a:spLocks noChangeArrowheads="1" noChangeShapeType="1" noTextEdit="1"/>
          </p:cNvSpPr>
          <p:nvPr/>
        </p:nvSpPr>
        <p:spPr bwMode="auto">
          <a:xfrm>
            <a:off x="1116013" y="2349500"/>
            <a:ext cx="43926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길동이는 형편없는 축구선수야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2081" name="AutoShape 97"/>
          <p:cNvSpPr>
            <a:spLocks noChangeArrowheads="1"/>
          </p:cNvSpPr>
          <p:nvPr/>
        </p:nvSpPr>
        <p:spPr bwMode="auto">
          <a:xfrm>
            <a:off x="1692275" y="4149725"/>
            <a:ext cx="358775" cy="287338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82" name="WordArt 98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5545137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길동이는 축구 공격수로서 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20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차례나 경기에 참여하였음에도</a:t>
            </a:r>
          </a:p>
        </p:txBody>
      </p:sp>
      <p:sp>
        <p:nvSpPr>
          <p:cNvPr id="42083" name="WordArt 99"/>
          <p:cNvSpPr>
            <a:spLocks noChangeArrowheads="1" noChangeShapeType="1" noTextEdit="1"/>
          </p:cNvSpPr>
          <p:nvPr/>
        </p:nvSpPr>
        <p:spPr bwMode="auto">
          <a:xfrm>
            <a:off x="3419475" y="3200400"/>
            <a:ext cx="4292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사실보다 능력을 의미하는 표현을 쓰는 것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84" name="WordArt 100"/>
          <p:cNvSpPr>
            <a:spLocks noChangeArrowheads="1" noChangeShapeType="1" noTextEdit="1"/>
          </p:cNvSpPr>
          <p:nvPr/>
        </p:nvSpPr>
        <p:spPr bwMode="auto">
          <a:xfrm>
            <a:off x="2411413" y="5013325"/>
            <a:ext cx="2160587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한 골도 넣지 못했어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85" name="Rectangle 101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86" name="WordArt 102"/>
          <p:cNvSpPr>
            <a:spLocks noChangeArrowheads="1" noChangeShapeType="1" noTextEdit="1"/>
          </p:cNvSpPr>
          <p:nvPr/>
        </p:nvSpPr>
        <p:spPr bwMode="auto">
          <a:xfrm>
            <a:off x="1836738" y="2349500"/>
            <a:ext cx="27352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향단이는 못생겼어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a typeface="서울들국화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a typeface="서울들국화"/>
            </a:endParaRPr>
          </a:p>
        </p:txBody>
      </p:sp>
      <p:sp>
        <p:nvSpPr>
          <p:cNvPr id="42087" name="AutoShape 103"/>
          <p:cNvSpPr>
            <a:spLocks noChangeArrowheads="1"/>
          </p:cNvSpPr>
          <p:nvPr/>
        </p:nvSpPr>
        <p:spPr bwMode="auto">
          <a:xfrm>
            <a:off x="1692275" y="4149725"/>
            <a:ext cx="358775" cy="287338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88" name="WordArt 104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3673475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나는 향단이의 외모에 끌리지 않아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89" name="WordArt 105"/>
          <p:cNvSpPr>
            <a:spLocks noChangeArrowheads="1" noChangeShapeType="1" noTextEdit="1"/>
          </p:cNvSpPr>
          <p:nvPr/>
        </p:nvSpPr>
        <p:spPr bwMode="auto">
          <a:xfrm>
            <a:off x="2268538" y="3200400"/>
            <a:ext cx="57594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('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어떠어떠하다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.' '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어찌어찌하다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.'</a:t>
            </a:r>
            <a:r>
              <a:rPr lang="ko-KR" altLang="en-US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는 말로 단정지어 평가</a:t>
            </a:r>
            <a:r>
              <a:rPr lang="en-US" altLang="ko-KR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ea typeface="(한)펜글씨체"/>
              </a:rPr>
              <a:t>)</a:t>
            </a:r>
            <a:endParaRPr lang="ko-KR" altLang="en-US" sz="3600" b="1" kern="1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ea typeface="(한)펜글씨체"/>
            </a:endParaRPr>
          </a:p>
        </p:txBody>
      </p:sp>
      <p:sp>
        <p:nvSpPr>
          <p:cNvPr id="42090" name="AutoShape 106"/>
          <p:cNvSpPr>
            <a:spLocks noChangeArrowheads="1"/>
          </p:cNvSpPr>
          <p:nvPr/>
        </p:nvSpPr>
        <p:spPr bwMode="auto">
          <a:xfrm>
            <a:off x="1692275" y="4941888"/>
            <a:ext cx="358775" cy="287337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91" name="WordArt 107"/>
          <p:cNvSpPr>
            <a:spLocks noChangeArrowheads="1" noChangeShapeType="1" noTextEdit="1"/>
          </p:cNvSpPr>
          <p:nvPr/>
        </p:nvSpPr>
        <p:spPr bwMode="auto">
          <a:xfrm>
            <a:off x="2411413" y="4868863"/>
            <a:ext cx="4032250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향단이는 얼굴에 주근깨가 많이 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92" name="Rectangle 108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93" name="WordArt 109"/>
          <p:cNvSpPr>
            <a:spLocks noChangeArrowheads="1" noChangeShapeType="1" noTextEdit="1"/>
          </p:cNvSpPr>
          <p:nvPr/>
        </p:nvSpPr>
        <p:spPr bwMode="auto">
          <a:xfrm>
            <a:off x="1835150" y="2349500"/>
            <a:ext cx="12954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기  타</a:t>
            </a:r>
          </a:p>
        </p:txBody>
      </p:sp>
      <p:sp>
        <p:nvSpPr>
          <p:cNvPr id="42094" name="AutoShape 110"/>
          <p:cNvSpPr>
            <a:spLocks noChangeArrowheads="1"/>
          </p:cNvSpPr>
          <p:nvPr/>
        </p:nvSpPr>
        <p:spPr bwMode="auto">
          <a:xfrm>
            <a:off x="1979613" y="3862388"/>
            <a:ext cx="358775" cy="287337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95" name="WordArt 111"/>
          <p:cNvSpPr>
            <a:spLocks noChangeArrowheads="1" noChangeShapeType="1" noTextEdit="1"/>
          </p:cNvSpPr>
          <p:nvPr/>
        </p:nvSpPr>
        <p:spPr bwMode="auto">
          <a:xfrm>
            <a:off x="2627313" y="3862388"/>
            <a:ext cx="5257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최근에 너는 내가 제안한 세 가지를 모두 하기 싫다고 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42096" name="WordArt 112"/>
          <p:cNvSpPr>
            <a:spLocks noChangeArrowheads="1" noChangeShapeType="1" noTextEdit="1"/>
          </p:cNvSpPr>
          <p:nvPr/>
        </p:nvSpPr>
        <p:spPr bwMode="auto">
          <a:xfrm>
            <a:off x="1617663" y="3249613"/>
            <a:ext cx="43910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latin typeface="HY견고딕"/>
                <a:ea typeface="HY견고딕"/>
              </a:rPr>
              <a:t>너는 내가 원하는 것은 좀처럼 하지 않아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latin typeface="HY견고딕"/>
                <a:ea typeface="HY견고딕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663300"/>
              </a:solidFill>
              <a:latin typeface="HY견고딕"/>
              <a:ea typeface="HY견고딕"/>
            </a:endParaRPr>
          </a:p>
        </p:txBody>
      </p:sp>
      <p:sp>
        <p:nvSpPr>
          <p:cNvPr id="42097" name="WordArt 113"/>
          <p:cNvSpPr>
            <a:spLocks noChangeArrowheads="1" noChangeShapeType="1" noTextEdit="1"/>
          </p:cNvSpPr>
          <p:nvPr/>
        </p:nvSpPr>
        <p:spPr bwMode="auto">
          <a:xfrm>
            <a:off x="1619250" y="4583113"/>
            <a:ext cx="33845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latin typeface="HY견고딕"/>
                <a:ea typeface="HY견고딕"/>
              </a:rPr>
              <a:t>그 사람은 너무 자주 찾아온다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latin typeface="HY견고딕"/>
                <a:ea typeface="HY견고딕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663300"/>
              </a:solidFill>
              <a:latin typeface="HY견고딕"/>
              <a:ea typeface="HY견고딕"/>
            </a:endParaRPr>
          </a:p>
        </p:txBody>
      </p:sp>
      <p:sp>
        <p:nvSpPr>
          <p:cNvPr id="42098" name="AutoShape 114"/>
          <p:cNvSpPr>
            <a:spLocks noChangeArrowheads="1"/>
          </p:cNvSpPr>
          <p:nvPr/>
        </p:nvSpPr>
        <p:spPr bwMode="auto">
          <a:xfrm>
            <a:off x="1979613" y="5157788"/>
            <a:ext cx="358775" cy="287337"/>
          </a:xfrm>
          <a:prstGeom prst="rightArrow">
            <a:avLst>
              <a:gd name="adj1" fmla="val 49861"/>
              <a:gd name="adj2" fmla="val 48066"/>
            </a:avLst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42099" name="WordArt 115"/>
          <p:cNvSpPr>
            <a:spLocks noChangeArrowheads="1" noChangeShapeType="1" noTextEdit="1"/>
          </p:cNvSpPr>
          <p:nvPr/>
        </p:nvSpPr>
        <p:spPr bwMode="auto">
          <a:xfrm>
            <a:off x="2627313" y="5157788"/>
            <a:ext cx="42497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그 사람은 일주일에 적어도 세번은 찾아온다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03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1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10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10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10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4" dur="1000"/>
                                        <p:tgtEl>
                                          <p:spTgt spid="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4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2" dur="1000"/>
                                        <p:tgtEl>
                                          <p:spTgt spid="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1000"/>
                                        <p:tgtEl>
                                          <p:spTgt spid="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0" dur="1000"/>
                                        <p:tgtEl>
                                          <p:spTgt spid="4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4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8" dur="10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1000"/>
                                        <p:tgtEl>
                                          <p:spTgt spid="4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0"/>
                                        <p:tgtEl>
                                          <p:spTgt spid="4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4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0" dur="1000"/>
                                        <p:tgtEl>
                                          <p:spTgt spid="4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0"/>
                                        <p:tgtEl>
                                          <p:spTgt spid="4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4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3" dur="1000"/>
                                        <p:tgtEl>
                                          <p:spTgt spid="4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4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2053" grpId="0" animBg="1"/>
      <p:bldP spid="42055" grpId="0" animBg="1"/>
      <p:bldP spid="42059" grpId="0" animBg="1"/>
      <p:bldP spid="42061" grpId="0" animBg="1"/>
      <p:bldP spid="42064" grpId="0" animBg="1"/>
      <p:bldP spid="42066" grpId="0" animBg="1"/>
      <p:bldP spid="42068" grpId="0" animBg="1"/>
      <p:bldP spid="42071" grpId="0" animBg="1"/>
      <p:bldP spid="42073" grpId="0" animBg="1"/>
      <p:bldP spid="42075" grpId="0" animBg="1"/>
      <p:bldP spid="42079" grpId="0" animBg="1"/>
      <p:bldP spid="42081" grpId="0" animBg="1"/>
      <p:bldP spid="42085" grpId="0" animBg="1"/>
      <p:bldP spid="42087" grpId="0" animBg="1"/>
      <p:bldP spid="42090" grpId="0" animBg="1"/>
      <p:bldP spid="42092" grpId="0" animBg="1"/>
      <p:bldP spid="42094" grpId="0" animBg="1"/>
      <p:bldP spid="420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18477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관찰과 평가 구분하기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116013" y="307022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1692275" y="2974975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꺽정이는 어제 이유 없이 내게 화를 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59450" cy="309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(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관찰만 나타내는 말에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'○'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평가가 섞인 말에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'×'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3419475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1692275" y="3716338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979613" y="3644900"/>
            <a:ext cx="41036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이유 없이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라는 말은 평가라고 생각됨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692275" y="4148138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979613" y="4076700"/>
            <a:ext cx="5184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화를 냈다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라고 추측하는  말은 평가라고 생각됨</a:t>
            </a: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1116013" y="4652963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</a:t>
            </a:r>
            <a:r>
              <a:rPr lang="ko-KR" altLang="en-US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꺽정이는 마음에 상처를 입었거나 두려움</a:t>
            </a:r>
            <a:r>
              <a:rPr lang="en-US" altLang="ko-KR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, </a:t>
            </a:r>
            <a:r>
              <a:rPr lang="ko-KR" altLang="en-US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슬픔</a:t>
            </a:r>
            <a:r>
              <a:rPr lang="en-US" altLang="ko-KR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, </a:t>
            </a:r>
            <a:r>
              <a:rPr lang="ko-KR" altLang="en-US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혹은 다른 느낌이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  었을 수도 있다</a:t>
            </a:r>
            <a:r>
              <a:rPr lang="en-US" altLang="ko-KR" sz="1600">
                <a:solidFill>
                  <a:srgbClr val="003300"/>
                </a:solidFill>
                <a:latin typeface="서울들국화" pitchFamily="18" charset="-127"/>
                <a:ea typeface="서울들국화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꺽정이는 주먹으로 탁자를 쳤다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꺽정이는 내게 화났다고 말했다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57408" name="Rectangle 64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09" name="Oval 65"/>
          <p:cNvSpPr>
            <a:spLocks noChangeArrowheads="1"/>
          </p:cNvSpPr>
          <p:nvPr/>
        </p:nvSpPr>
        <p:spPr bwMode="auto">
          <a:xfrm>
            <a:off x="1116013" y="295275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10" name="WordArt 66"/>
          <p:cNvSpPr>
            <a:spLocks noChangeArrowheads="1" noChangeShapeType="1" noTextEdit="1"/>
          </p:cNvSpPr>
          <p:nvPr/>
        </p:nvSpPr>
        <p:spPr bwMode="auto">
          <a:xfrm>
            <a:off x="1692275" y="287972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영희는 어제 저녁에 텔레비전을 보면서</a:t>
            </a:r>
          </a:p>
        </p:txBody>
      </p:sp>
      <p:sp>
        <p:nvSpPr>
          <p:cNvPr id="57411" name="WordArt 67"/>
          <p:cNvSpPr>
            <a:spLocks noChangeArrowheads="1" noChangeShapeType="1" noTextEdit="1"/>
          </p:cNvSpPr>
          <p:nvPr/>
        </p:nvSpPr>
        <p:spPr bwMode="auto">
          <a:xfrm>
            <a:off x="3419475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57412" name="WordArt 68"/>
          <p:cNvSpPr>
            <a:spLocks noChangeArrowheads="1" noChangeShapeType="1" noTextEdit="1"/>
          </p:cNvSpPr>
          <p:nvPr/>
        </p:nvSpPr>
        <p:spPr bwMode="auto">
          <a:xfrm>
            <a:off x="1692275" y="3694113"/>
            <a:ext cx="3024188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손톱을 물어뜯었다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13" name="Rectangle 69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14" name="Oval 70"/>
          <p:cNvSpPr>
            <a:spLocks noChangeArrowheads="1"/>
          </p:cNvSpPr>
          <p:nvPr/>
        </p:nvSpPr>
        <p:spPr bwMode="auto">
          <a:xfrm>
            <a:off x="1116013" y="29543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15" name="WordArt 71"/>
          <p:cNvSpPr>
            <a:spLocks noChangeArrowheads="1" noChangeShapeType="1" noTextEdit="1"/>
          </p:cNvSpPr>
          <p:nvPr/>
        </p:nvSpPr>
        <p:spPr bwMode="auto">
          <a:xfrm>
            <a:off x="1692275" y="2881313"/>
            <a:ext cx="6215063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철수는 회의 시간에 내 의견을 묻지 않았다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16" name="WordArt 72"/>
          <p:cNvSpPr>
            <a:spLocks noChangeArrowheads="1" noChangeShapeType="1" noTextEdit="1"/>
          </p:cNvSpPr>
          <p:nvPr/>
        </p:nvSpPr>
        <p:spPr bwMode="auto">
          <a:xfrm>
            <a:off x="3419475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57417" name="Rectangle 73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18" name="Oval 74"/>
          <p:cNvSpPr>
            <a:spLocks noChangeArrowheads="1"/>
          </p:cNvSpPr>
          <p:nvPr/>
        </p:nvSpPr>
        <p:spPr bwMode="auto">
          <a:xfrm>
            <a:off x="1116013" y="28321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19" name="WordArt 75"/>
          <p:cNvSpPr>
            <a:spLocks noChangeArrowheads="1" noChangeShapeType="1" noTextEdit="1"/>
          </p:cNvSpPr>
          <p:nvPr/>
        </p:nvSpPr>
        <p:spPr bwMode="auto">
          <a:xfrm>
            <a:off x="1692275" y="2759075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우리 아버지는 참 좋으신 분이다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20" name="WordArt 76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57421" name="Oval 77"/>
          <p:cNvSpPr>
            <a:spLocks noChangeArrowheads="1"/>
          </p:cNvSpPr>
          <p:nvPr/>
        </p:nvSpPr>
        <p:spPr bwMode="auto">
          <a:xfrm>
            <a:off x="1692275" y="3644900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22" name="Rectangle 78"/>
          <p:cNvSpPr>
            <a:spLocks noChangeArrowheads="1"/>
          </p:cNvSpPr>
          <p:nvPr/>
        </p:nvSpPr>
        <p:spPr bwMode="auto">
          <a:xfrm>
            <a:off x="1979613" y="3571875"/>
            <a:ext cx="41036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좋으신 분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이라는 말은 평가라고 생각됨</a:t>
            </a:r>
          </a:p>
        </p:txBody>
      </p:sp>
      <p:sp>
        <p:nvSpPr>
          <p:cNvPr id="57423" name="AutoShape 79"/>
          <p:cNvSpPr>
            <a:spLocks noChangeArrowheads="1"/>
          </p:cNvSpPr>
          <p:nvPr/>
        </p:nvSpPr>
        <p:spPr bwMode="auto">
          <a:xfrm>
            <a:off x="1116013" y="4579938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지난 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5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년간 아버지는 월급의 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10%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를 자선단체에 기부해 오셨다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어려움에 처한 나를 아버지는 자상하게 조언해 주신다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57424" name="Rectangle 80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25" name="Oval 81"/>
          <p:cNvSpPr>
            <a:spLocks noChangeArrowheads="1"/>
          </p:cNvSpPr>
          <p:nvPr/>
        </p:nvSpPr>
        <p:spPr bwMode="auto">
          <a:xfrm>
            <a:off x="1116013" y="28019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26" name="WordArt 82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영애는 일을 너무 많이 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27" name="WordArt 83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57428" name="Oval 84"/>
          <p:cNvSpPr>
            <a:spLocks noChangeArrowheads="1"/>
          </p:cNvSpPr>
          <p:nvPr/>
        </p:nvSpPr>
        <p:spPr bwMode="auto">
          <a:xfrm>
            <a:off x="1692275" y="364331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29" name="Rectangle 85"/>
          <p:cNvSpPr>
            <a:spLocks noChangeArrowheads="1"/>
          </p:cNvSpPr>
          <p:nvPr/>
        </p:nvSpPr>
        <p:spPr bwMode="auto">
          <a:xfrm>
            <a:off x="1979613" y="3570288"/>
            <a:ext cx="41036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너무 많이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이라는 말은 평가라고 생각됨</a:t>
            </a:r>
          </a:p>
        </p:txBody>
      </p:sp>
      <p:sp>
        <p:nvSpPr>
          <p:cNvPr id="57430" name="AutoShape 86"/>
          <p:cNvSpPr>
            <a:spLocks noChangeArrowheads="1"/>
          </p:cNvSpPr>
          <p:nvPr/>
        </p:nvSpPr>
        <p:spPr bwMode="auto">
          <a:xfrm>
            <a:off x="1116013" y="4576763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영애는 이번	 주에 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60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시간이 넘도록 일했다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영애는 어제 친구들과의 야유회 때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식사도 거른 채 일했다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57431" name="Rectangle 87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32" name="Oval 88"/>
          <p:cNvSpPr>
            <a:spLocks noChangeArrowheads="1"/>
          </p:cNvSpPr>
          <p:nvPr/>
        </p:nvSpPr>
        <p:spPr bwMode="auto">
          <a:xfrm>
            <a:off x="1116013" y="28305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33" name="WordArt 89"/>
          <p:cNvSpPr>
            <a:spLocks noChangeArrowheads="1" noChangeShapeType="1" noTextEdit="1"/>
          </p:cNvSpPr>
          <p:nvPr/>
        </p:nvSpPr>
        <p:spPr bwMode="auto">
          <a:xfrm>
            <a:off x="1692275" y="2759075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민수는 무척 공격적인 성향이 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34" name="Oval 90"/>
          <p:cNvSpPr>
            <a:spLocks noChangeArrowheads="1"/>
          </p:cNvSpPr>
          <p:nvPr/>
        </p:nvSpPr>
        <p:spPr bwMode="auto">
          <a:xfrm>
            <a:off x="1692275" y="3716338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35" name="Rectangle 91"/>
          <p:cNvSpPr>
            <a:spLocks noChangeArrowheads="1"/>
          </p:cNvSpPr>
          <p:nvPr/>
        </p:nvSpPr>
        <p:spPr bwMode="auto">
          <a:xfrm>
            <a:off x="1979613" y="3644900"/>
            <a:ext cx="47529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무척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en-US" altLang="ko-KR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en-US" altLang="ko-KR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공격적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이라는 말은 평가라고 생각됨</a:t>
            </a:r>
          </a:p>
        </p:txBody>
      </p:sp>
      <p:sp>
        <p:nvSpPr>
          <p:cNvPr id="57436" name="AutoShape 92"/>
          <p:cNvSpPr>
            <a:spLocks noChangeArrowheads="1"/>
          </p:cNvSpPr>
          <p:nvPr/>
        </p:nvSpPr>
        <p:spPr bwMode="auto">
          <a:xfrm>
            <a:off x="1116013" y="4654550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민수는 동생이 텔레비전 채널을 돌리자 그 동생을 때렸다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57437" name="WordArt 93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57444" name="Rectangle 100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45" name="Oval 101"/>
          <p:cNvSpPr>
            <a:spLocks noChangeArrowheads="1"/>
          </p:cNvSpPr>
          <p:nvPr/>
        </p:nvSpPr>
        <p:spPr bwMode="auto">
          <a:xfrm>
            <a:off x="1116013" y="28305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46" name="WordArt 102"/>
          <p:cNvSpPr>
            <a:spLocks noChangeArrowheads="1" noChangeShapeType="1" noTextEdit="1"/>
          </p:cNvSpPr>
          <p:nvPr/>
        </p:nvSpPr>
        <p:spPr bwMode="auto">
          <a:xfrm>
            <a:off x="1692275" y="2757488"/>
            <a:ext cx="6215063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우리 아들은 이를 자주 닦지 않는다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47" name="Oval 103"/>
          <p:cNvSpPr>
            <a:spLocks noChangeArrowheads="1"/>
          </p:cNvSpPr>
          <p:nvPr/>
        </p:nvSpPr>
        <p:spPr bwMode="auto">
          <a:xfrm>
            <a:off x="1692275" y="357346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48" name="Rectangle 104"/>
          <p:cNvSpPr>
            <a:spLocks noChangeArrowheads="1"/>
          </p:cNvSpPr>
          <p:nvPr/>
        </p:nvSpPr>
        <p:spPr bwMode="auto">
          <a:xfrm>
            <a:off x="1979613" y="3500438"/>
            <a:ext cx="55451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자주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라는 말은 개인적 기준에 의한 평가라고 생각됨</a:t>
            </a:r>
          </a:p>
        </p:txBody>
      </p:sp>
      <p:sp>
        <p:nvSpPr>
          <p:cNvPr id="57449" name="AutoShape 105"/>
          <p:cNvSpPr>
            <a:spLocks noChangeArrowheads="1"/>
          </p:cNvSpPr>
          <p:nvPr/>
        </p:nvSpPr>
        <p:spPr bwMode="auto">
          <a:xfrm>
            <a:off x="1116013" y="4508500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우리 아들은 이번 주에 두 번 자기 전에 이를 닦지 않았다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57450" name="WordArt 106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57451" name="Rectangle 107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52" name="Oval 108"/>
          <p:cNvSpPr>
            <a:spLocks noChangeArrowheads="1"/>
          </p:cNvSpPr>
          <p:nvPr/>
        </p:nvSpPr>
        <p:spPr bwMode="auto">
          <a:xfrm>
            <a:off x="1093788" y="29035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53" name="WordArt 109"/>
          <p:cNvSpPr>
            <a:spLocks noChangeArrowheads="1" noChangeShapeType="1" noTextEdit="1"/>
          </p:cNvSpPr>
          <p:nvPr/>
        </p:nvSpPr>
        <p:spPr bwMode="auto">
          <a:xfrm>
            <a:off x="1670050" y="2830513"/>
            <a:ext cx="6215063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춘향이는 내게 노란색 옷이 어울리지 않는다고 말했다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54" name="WordArt 110"/>
          <p:cNvSpPr>
            <a:spLocks noChangeArrowheads="1" noChangeShapeType="1" noTextEdit="1"/>
          </p:cNvSpPr>
          <p:nvPr/>
        </p:nvSpPr>
        <p:spPr bwMode="auto">
          <a:xfrm>
            <a:off x="3397250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57455" name="Rectangle 111"/>
          <p:cNvSpPr>
            <a:spLocks noChangeArrowheads="1"/>
          </p:cNvSpPr>
          <p:nvPr/>
        </p:nvSpPr>
        <p:spPr bwMode="auto">
          <a:xfrm>
            <a:off x="611188" y="2276475"/>
            <a:ext cx="7921625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56" name="Oval 112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57" name="WordArt 113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이모는 나와 이야기할 때 불평을 말한다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57458" name="WordArt 114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57459" name="Oval 115"/>
          <p:cNvSpPr>
            <a:spLocks noChangeArrowheads="1"/>
          </p:cNvSpPr>
          <p:nvPr/>
        </p:nvSpPr>
        <p:spPr bwMode="auto">
          <a:xfrm>
            <a:off x="1692275" y="364331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57460" name="Rectangle 116"/>
          <p:cNvSpPr>
            <a:spLocks noChangeArrowheads="1"/>
          </p:cNvSpPr>
          <p:nvPr/>
        </p:nvSpPr>
        <p:spPr bwMode="auto">
          <a:xfrm>
            <a:off x="1979613" y="3573463"/>
            <a:ext cx="4248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불평을 한다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라는 말은 평가라고 생각됨</a:t>
            </a:r>
          </a:p>
        </p:txBody>
      </p:sp>
      <p:sp>
        <p:nvSpPr>
          <p:cNvPr id="57461" name="AutoShape 117"/>
          <p:cNvSpPr>
            <a:spLocks noChangeArrowheads="1"/>
          </p:cNvSpPr>
          <p:nvPr/>
        </p:nvSpPr>
        <p:spPr bwMode="auto">
          <a:xfrm>
            <a:off x="1116013" y="4581525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이모는 이번 주에 세 번 나에게 전화를 걸었다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  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그리고 그때마다 사람들이 이모를 대하는 태도가 싫다고 말했다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0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1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1000"/>
                                        <p:tgtEl>
                                          <p:spTgt spid="5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0" dur="20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100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5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1000"/>
                                        <p:tgtEl>
                                          <p:spTgt spid="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5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7" dur="2000"/>
                                        <p:tgtEl>
                                          <p:spTgt spid="5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2" dur="1000"/>
                                        <p:tgtEl>
                                          <p:spTgt spid="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5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1" dur="1000"/>
                                        <p:tgtEl>
                                          <p:spTgt spid="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5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4" dur="2000"/>
                                        <p:tgtEl>
                                          <p:spTgt spid="5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9" dur="1000"/>
                                        <p:tgtEl>
                                          <p:spTgt spid="5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5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5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5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10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8" dur="10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1" dur="20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6" dur="10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5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5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1" dur="1000"/>
                                        <p:tgtEl>
                                          <p:spTgt spid="5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5" dur="1000"/>
                                        <p:tgtEl>
                                          <p:spTgt spid="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5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1" dur="1000"/>
                                        <p:tgtEl>
                                          <p:spTgt spid="5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5" dur="10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5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8" dur="2000"/>
                                        <p:tgtEl>
                                          <p:spTgt spid="5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3" dur="1000"/>
                                        <p:tgtEl>
                                          <p:spTgt spid="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5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5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5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3" grpId="0" animBg="1"/>
      <p:bldP spid="57355" grpId="0"/>
      <p:bldP spid="57356" grpId="0" animBg="1"/>
      <p:bldP spid="57357" grpId="0"/>
      <p:bldP spid="57359" grpId="0" animBg="1"/>
      <p:bldP spid="57408" grpId="0" animBg="1"/>
      <p:bldP spid="57409" grpId="0" animBg="1"/>
      <p:bldP spid="57413" grpId="0" animBg="1"/>
      <p:bldP spid="57414" grpId="0" animBg="1"/>
      <p:bldP spid="57417" grpId="0" animBg="1"/>
      <p:bldP spid="57418" grpId="0" animBg="1"/>
      <p:bldP spid="57421" grpId="0" animBg="1"/>
      <p:bldP spid="57422" grpId="0"/>
      <p:bldP spid="57423" grpId="0" animBg="1"/>
      <p:bldP spid="57424" grpId="0" animBg="1"/>
      <p:bldP spid="57425" grpId="0" animBg="1"/>
      <p:bldP spid="57428" grpId="0" animBg="1"/>
      <p:bldP spid="57429" grpId="0"/>
      <p:bldP spid="57430" grpId="0" animBg="1"/>
      <p:bldP spid="57431" grpId="0" animBg="1"/>
      <p:bldP spid="57432" grpId="0" animBg="1"/>
      <p:bldP spid="57434" grpId="0" animBg="1"/>
      <p:bldP spid="57435" grpId="0"/>
      <p:bldP spid="57436" grpId="0" animBg="1"/>
      <p:bldP spid="57444" grpId="0" animBg="1"/>
      <p:bldP spid="57445" grpId="0" animBg="1"/>
      <p:bldP spid="57447" grpId="0" animBg="1"/>
      <p:bldP spid="57448" grpId="0"/>
      <p:bldP spid="57449" grpId="0" animBg="1"/>
      <p:bldP spid="57451" grpId="0" animBg="1"/>
      <p:bldP spid="57452" grpId="0" animBg="1"/>
      <p:bldP spid="57455" grpId="0" animBg="1"/>
      <p:bldP spid="57456" grpId="0" animBg="1"/>
      <p:bldP spid="57459" grpId="0" animBg="1"/>
      <p:bldP spid="57460" grpId="0"/>
      <p:bldP spid="57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28800"/>
            <a:ext cx="4280723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나는 게으른 사람을 본 적이 없습니다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내가 본 사람은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내가 보는 동안에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한 번도 뛰어 다닌 적이 없는 사람입니다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그는 점심과 저녁 사이에 가끔 잠도 자고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또 </a:t>
            </a:r>
            <a:r>
              <a:rPr lang="ko-KR" altLang="en-US" sz="1400" b="1" dirty="0" err="1" smtClean="0">
                <a:solidFill>
                  <a:srgbClr val="7030A0"/>
                </a:solidFill>
              </a:rPr>
              <a:t>비오는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 날에는 집에 있었습니다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  <a:endParaRPr lang="en-US" altLang="ko-KR" sz="1400" b="1" dirty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나를 이상하다고 생각하기 전에 한번 생각해보세요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그는 정말 게으른 사람일까요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아니면 단지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우리가 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‘</a:t>
            </a:r>
            <a:r>
              <a:rPr lang="ko-KR" altLang="en-US" sz="1400" b="1" dirty="0" err="1" smtClean="0">
                <a:solidFill>
                  <a:srgbClr val="7030A0"/>
                </a:solidFill>
              </a:rPr>
              <a:t>게으로다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’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라고 생각하는 행위를 했을 뿐인가요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en-US" altLang="ko-KR" sz="1400" b="1" dirty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나는 바보같은 아이를 본 적이 없습니다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내가 본 아이는 가끔 내가 이해 </a:t>
            </a:r>
            <a:r>
              <a:rPr lang="en-US" altLang="ko-KR" sz="1400" b="1" dirty="0" err="1" smtClean="0">
                <a:solidFill>
                  <a:srgbClr val="7030A0"/>
                </a:solidFill>
              </a:rPr>
              <a:t>atgk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는 일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아니면 예상하지 않았던 일을 하는 아이 입니다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또 내가 본 아이는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내가 가 본 곳들에 가 보지 못한 아이입니다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하지만 그 아이는 바보가 </a:t>
            </a:r>
            <a:r>
              <a:rPr lang="ko-KR" altLang="en-US" sz="1400" b="1" dirty="0" err="1" smtClean="0">
                <a:solidFill>
                  <a:srgbClr val="7030A0"/>
                </a:solidFill>
              </a:rPr>
              <a:t>아니예요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그를 바보라고 생각하기 전에 생각해보세요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그 아이가 바보 일까요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? 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아니면 단지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당신이 아는 것과 다른 것들을 알고 있을 뿐인가요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en-US" altLang="ko-KR" sz="1400" b="1" dirty="0">
              <a:solidFill>
                <a:srgbClr val="7030A0"/>
              </a:solidFill>
            </a:endParaRPr>
          </a:p>
          <a:p>
            <a:pPr algn="just"/>
            <a:endParaRPr lang="en-US" altLang="ko-KR" sz="1400" b="1" dirty="0" smtClean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99992" y="2204864"/>
            <a:ext cx="4176464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사람들이 게으르다고 말하는 것을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어떤 사람은 지친 </a:t>
            </a:r>
            <a:r>
              <a:rPr lang="ko-KR" altLang="en-US" sz="1400" b="1" dirty="0">
                <a:solidFill>
                  <a:srgbClr val="7030A0"/>
                </a:solidFill>
              </a:rPr>
              <a:t>거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라고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1400" b="1" dirty="0" smtClean="0">
                <a:solidFill>
                  <a:srgbClr val="7030A0"/>
                </a:solidFill>
              </a:rPr>
              <a:t>혹은 태평스러운 거라고 말합니다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사람들이 바보 같다고 말하지만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어떤 사람은 단지 다른 것을 알고 있을 뿐이라고 말합니다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그래서 나는 결론에 도달했어요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400" b="1" dirty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만약 우리가 보는 것과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우리의 의견을 섞지 않는다면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많은 혼란을 면할 수 있을 거라고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당신도 그렇게 생각하겠지만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내가 말하고 싶은 것은</a:t>
            </a:r>
            <a:endParaRPr lang="en-US" altLang="ko-KR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400" b="1" dirty="0" smtClean="0">
                <a:solidFill>
                  <a:srgbClr val="7030A0"/>
                </a:solidFill>
              </a:rPr>
              <a:t>이것도 단지 내 의견일 뿐이라고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62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6792"/>
            <a:ext cx="3960440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내가 무엇을 했다 혹은 하지 않았다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라고</a:t>
            </a:r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말하는 건 받아들일 수 있어요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그리고 내 행동에 대한 당신의 평가도 괜찮아요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하지만 두 가지를 섞지는 마세요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그러나 혼동하고 싶다면</a:t>
            </a:r>
            <a:r>
              <a:rPr lang="en-US" altLang="ko-KR" sz="1600" dirty="0" smtClean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어떻게 하면 되는지 알려 줄게요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내 행동과 그에 대한 당신의 평가를 뒤섞어 보세요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내가 일을 끝내지 못해서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실망했다고 말해도 좋아요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하지만 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  <a:r>
              <a:rPr lang="ko-KR" altLang="en-US" sz="1600" dirty="0" smtClean="0">
                <a:solidFill>
                  <a:srgbClr val="7030A0"/>
                </a:solidFill>
              </a:rPr>
              <a:t>무책임하다</a:t>
            </a:r>
            <a:r>
              <a:rPr lang="en-US" altLang="ko-KR" sz="1600" dirty="0" smtClean="0">
                <a:solidFill>
                  <a:srgbClr val="7030A0"/>
                </a:solidFill>
              </a:rPr>
              <a:t>’</a:t>
            </a:r>
            <a:r>
              <a:rPr lang="ko-KR" altLang="en-US" sz="1600" dirty="0" smtClean="0">
                <a:solidFill>
                  <a:srgbClr val="7030A0"/>
                </a:solidFill>
              </a:rPr>
              <a:t>라는 말은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내게 동기를 주는 말이 아닙니다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88024" y="1556792"/>
            <a:ext cx="4104456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40560" y="1563080"/>
            <a:ext cx="3851920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당신이 다가올 때 내가 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  <a:r>
              <a:rPr lang="ko-KR" altLang="en-US" sz="1600" dirty="0" smtClean="0">
                <a:solidFill>
                  <a:srgbClr val="7030A0"/>
                </a:solidFill>
              </a:rPr>
              <a:t>아니요</a:t>
            </a:r>
            <a:r>
              <a:rPr lang="en-US" altLang="ko-KR" sz="1600" dirty="0" smtClean="0">
                <a:solidFill>
                  <a:srgbClr val="7030A0"/>
                </a:solidFill>
              </a:rPr>
              <a:t>＇</a:t>
            </a:r>
            <a:r>
              <a:rPr lang="ko-KR" altLang="en-US" sz="1600" dirty="0" smtClean="0">
                <a:solidFill>
                  <a:srgbClr val="7030A0"/>
                </a:solidFill>
              </a:rPr>
              <a:t>라고 말해서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상처를 받았다고 하세요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그러나 나를 목석 같은 사람이라고 하는 것은 앞으로도 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당신에게 도움이 되지는 않을 거예요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그래요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내가 무엇을 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혹은 하지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않았다고라고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말하는 건 받아들일 수 있어요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그리고 내 행동에 대한 당신의 평가도 괜찮아요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하지만 이 두가지를 섞지는 마세요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1680" y="1268760"/>
            <a:ext cx="5400600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&lt;</a:t>
            </a:r>
            <a:r>
              <a:rPr lang="ko-KR" altLang="en-US" sz="1600" dirty="0" smtClean="0">
                <a:solidFill>
                  <a:srgbClr val="7030A0"/>
                </a:solidFill>
              </a:rPr>
              <a:t>연습문제</a:t>
            </a:r>
            <a:r>
              <a:rPr lang="en-US" altLang="ko-KR" sz="1600" dirty="0" smtClean="0">
                <a:solidFill>
                  <a:srgbClr val="7030A0"/>
                </a:solidFill>
              </a:rPr>
              <a:t>&gt; : </a:t>
            </a:r>
            <a:r>
              <a:rPr lang="ko-KR" altLang="en-US" b="1" dirty="0" smtClean="0">
                <a:solidFill>
                  <a:srgbClr val="7030A0"/>
                </a:solidFill>
              </a:rPr>
              <a:t>관찰인가 평가인가</a:t>
            </a:r>
            <a:r>
              <a:rPr lang="en-US" altLang="ko-KR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상우는 어제 이유 없이 내게 화를 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소라는 어제 저녁에 </a:t>
            </a:r>
            <a:r>
              <a:rPr lang="en-US" altLang="ko-KR" sz="1600" dirty="0" smtClean="0">
                <a:solidFill>
                  <a:srgbClr val="7030A0"/>
                </a:solidFill>
              </a:rPr>
              <a:t>TV</a:t>
            </a:r>
            <a:r>
              <a:rPr lang="ko-KR" altLang="en-US" sz="1600" dirty="0" smtClean="0">
                <a:solidFill>
                  <a:srgbClr val="7030A0"/>
                </a:solidFill>
              </a:rPr>
              <a:t>를 보면서 손톱을 물어 뜯었다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용준이는 회의 시간에 내 의견을 묻지 않았다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우리 아버지는 좋은 분이다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영애는 일을 너무 많이 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민수는 공격적이다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동원이는 나를 무시한다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우리 아이는 이를 자주 닦지 않는다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상희는 내게 노란색 옷이 어울리지 않는다고 말했다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이모는 나와 이야기 할 때마다 불평을 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우리 아이는 말을 듣지 않는다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그는 좋은 학교를 나왔다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6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1196975"/>
            <a:ext cx="4464050" cy="382588"/>
            <a:chOff x="1565" y="845"/>
            <a:chExt cx="2812" cy="150"/>
          </a:xfrm>
        </p:grpSpPr>
        <p:sp>
          <p:nvSpPr>
            <p:cNvPr id="2253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27" y="845"/>
              <a:ext cx="499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2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단계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: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2564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517" y="845"/>
              <a:ext cx="1498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00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자신을 표현하는데 필요한 느낌 알기</a:t>
              </a:r>
            </a:p>
          </p:txBody>
        </p:sp>
        <p:sp>
          <p:nvSpPr>
            <p:cNvPr id="2564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565" y="845"/>
              <a:ext cx="281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98525" y="1916113"/>
            <a:ext cx="1079500" cy="360362"/>
            <a:chOff x="476" y="1298"/>
            <a:chExt cx="680" cy="227"/>
          </a:xfrm>
        </p:grpSpPr>
        <p:sp>
          <p:nvSpPr>
            <p:cNvPr id="25639" name="AutoShape 10"/>
            <p:cNvSpPr>
              <a:spLocks noChangeArrowheads="1"/>
            </p:cNvSpPr>
            <p:nvPr/>
          </p:nvSpPr>
          <p:spPr bwMode="auto">
            <a:xfrm>
              <a:off x="476" y="1298"/>
              <a:ext cx="680" cy="2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564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12" y="1344"/>
              <a:ext cx="4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31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</a:rPr>
                <a:t>느낌</a:t>
              </a:r>
            </a:p>
          </p:txBody>
        </p:sp>
      </p:grp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482850" y="1916113"/>
            <a:ext cx="57610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외부나 내부의 자극에 대해 우리 몸과 마음에서 일어나는 반응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481263" y="2205038"/>
            <a:ext cx="4826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충족되었거나 충족되지 않은 욕구를 알려주는 신호</a:t>
            </a: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268538" y="1989138"/>
            <a:ext cx="142875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2266950" y="227647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2051050" y="2708275"/>
            <a:ext cx="6264275" cy="504825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느낌을 표현할 때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생각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비교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분석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해석 등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이 섞인 말을 하면 내 느낌의 책임을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상대에게 미루게 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1981200" y="2854325"/>
            <a:ext cx="142875" cy="14287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2051050" y="3284538"/>
            <a:ext cx="6264275" cy="287337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자신의 취약점이라도 솔직한 내면을 인정하는 것이 갈등 해결에 도움이 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1979613" y="335597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2051050" y="3644900"/>
            <a:ext cx="6264275" cy="288925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명확하고 구체적인 어휘를 활용하여 느낌을 표현한다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1979613" y="37258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331913" y="4365625"/>
            <a:ext cx="647700" cy="288925"/>
            <a:chOff x="839" y="2931"/>
            <a:chExt cx="408" cy="182"/>
          </a:xfrm>
        </p:grpSpPr>
        <p:sp>
          <p:nvSpPr>
            <p:cNvPr id="25637" name="AutoShape 23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255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1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2339975" y="4437063"/>
            <a:ext cx="4752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밤에 음악을 크게 틀어 놓는 것은 옳지 않다고 느낍니다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5221288" y="4651375"/>
            <a:ext cx="1871662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55" name="WordArt 27"/>
          <p:cNvSpPr>
            <a:spLocks noChangeArrowheads="1" noChangeShapeType="1" noTextEdit="1"/>
          </p:cNvSpPr>
          <p:nvPr/>
        </p:nvSpPr>
        <p:spPr bwMode="auto">
          <a:xfrm>
            <a:off x="5437188" y="4724400"/>
            <a:ext cx="1439862" cy="150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660066"/>
                </a:solidFill>
              </a:rPr>
              <a:t>느낌이 아닌 생각</a:t>
            </a: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2627313" y="5013325"/>
            <a:ext cx="142875" cy="144463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2916238" y="5013325"/>
            <a:ext cx="53276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밤에 음악을 크게 틀어 놓아 나는 시끄러워 몹시 신경이 쓰였습니다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6732588" y="523081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59" name="WordArt 31"/>
          <p:cNvSpPr>
            <a:spLocks noChangeArrowheads="1" noChangeShapeType="1" noTextEdit="1"/>
          </p:cNvSpPr>
          <p:nvPr/>
        </p:nvSpPr>
        <p:spPr bwMode="auto">
          <a:xfrm>
            <a:off x="7019925" y="5302250"/>
            <a:ext cx="1008063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느낌을 표현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331913" y="5661025"/>
            <a:ext cx="647700" cy="288925"/>
            <a:chOff x="839" y="2931"/>
            <a:chExt cx="408" cy="182"/>
          </a:xfrm>
        </p:grpSpPr>
        <p:sp>
          <p:nvSpPr>
            <p:cNvPr id="25635" name="AutoShape 33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256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2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2563" name="WordArt 35"/>
          <p:cNvSpPr>
            <a:spLocks noChangeArrowheads="1" noChangeShapeType="1" noTextEdit="1"/>
          </p:cNvSpPr>
          <p:nvPr/>
        </p:nvSpPr>
        <p:spPr bwMode="auto">
          <a:xfrm>
            <a:off x="2339975" y="5734050"/>
            <a:ext cx="36004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네가 그렇게 하면 나는 무시당한 느낌이야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2627313" y="6021388"/>
            <a:ext cx="142875" cy="144462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2565" name="WordArt 37"/>
          <p:cNvSpPr>
            <a:spLocks noChangeArrowheads="1" noChangeShapeType="1" noTextEdit="1"/>
          </p:cNvSpPr>
          <p:nvPr/>
        </p:nvSpPr>
        <p:spPr bwMode="auto">
          <a:xfrm>
            <a:off x="2916238" y="6021388"/>
            <a:ext cx="3887787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네가 그렇게 하면 나는 무시당한 것같아 속상해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6156325" y="62372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69" name="WordArt 41"/>
          <p:cNvSpPr>
            <a:spLocks noChangeArrowheads="1" noChangeShapeType="1" noTextEdit="1"/>
          </p:cNvSpPr>
          <p:nvPr/>
        </p:nvSpPr>
        <p:spPr bwMode="auto">
          <a:xfrm>
            <a:off x="5940425" y="6310313"/>
            <a:ext cx="1008063" cy="144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느낌을 표현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042988" y="2565400"/>
            <a:ext cx="7058025" cy="2952750"/>
            <a:chOff x="657" y="1570"/>
            <a:chExt cx="4446" cy="1860"/>
          </a:xfrm>
        </p:grpSpPr>
        <p:sp>
          <p:nvSpPr>
            <p:cNvPr id="25630" name="AutoShape 43"/>
            <p:cNvSpPr>
              <a:spLocks noChangeArrowheads="1"/>
            </p:cNvSpPr>
            <p:nvPr/>
          </p:nvSpPr>
          <p:spPr bwMode="auto">
            <a:xfrm>
              <a:off x="657" y="1570"/>
              <a:ext cx="4446" cy="1860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257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035" y="1888"/>
              <a:ext cx="3553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"</a:t>
              </a: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성숙한 사람은 감정의 여러 가지 미묘한 차이를 마치</a:t>
              </a:r>
            </a:p>
          </p:txBody>
        </p:sp>
        <p:sp>
          <p:nvSpPr>
            <p:cNvPr id="2257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088" y="2251"/>
              <a:ext cx="3493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교향곡의 여러 가지 음처럼</a:t>
              </a: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, </a:t>
              </a: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강하고 정열적인 것부터</a:t>
              </a:r>
            </a:p>
          </p:txBody>
        </p:sp>
        <p:sp>
          <p:nvSpPr>
            <p:cNvPr id="2257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3061" y="3022"/>
              <a:ext cx="1271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- </a:t>
              </a:r>
              <a:r>
                <a:rPr lang="ko-KR" alt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롤러 메이 </a:t>
              </a:r>
              <a:r>
                <a:rPr lang="en-US" altLang="ko-K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-</a:t>
              </a:r>
              <a:endParaRPr lang="ko-KR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Y목각파임B"/>
                <a:ea typeface="HY목각파임B"/>
              </a:endParaRPr>
            </a:p>
          </p:txBody>
        </p:sp>
        <p:sp>
          <p:nvSpPr>
            <p:cNvPr id="22575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111" y="2614"/>
              <a:ext cx="3538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섬세하고 예민한 느낌까지 모두 구별할 능력이 있다</a:t>
              </a: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."</a:t>
              </a:r>
              <a:endParaRPr lang="ko-KR" alt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a typeface="(한)펜글씨체"/>
              </a:endParaRPr>
            </a:p>
          </p:txBody>
        </p:sp>
      </p:grpSp>
      <p:sp>
        <p:nvSpPr>
          <p:cNvPr id="44" name="WordArt 19"/>
          <p:cNvSpPr>
            <a:spLocks noChangeArrowheads="1" noChangeShapeType="1" noTextEdit="1"/>
          </p:cNvSpPr>
          <p:nvPr/>
        </p:nvSpPr>
        <p:spPr bwMode="auto">
          <a:xfrm>
            <a:off x="2843077" y="308620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24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0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2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41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1" grpId="0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6" grpId="0" animBg="1"/>
      <p:bldP spid="225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6792"/>
            <a:ext cx="8496944" cy="5301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000" b="1" dirty="0" smtClean="0">
                <a:solidFill>
                  <a:srgbClr val="7030A0"/>
                </a:solidFill>
              </a:rPr>
              <a:t>2.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느낌</a:t>
            </a:r>
            <a:r>
              <a:rPr lang="ko-KR" altLang="en-US" dirty="0" smtClean="0">
                <a:solidFill>
                  <a:srgbClr val="7030A0"/>
                </a:solidFill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</a:rPr>
              <a:t>: </a:t>
            </a:r>
            <a:r>
              <a:rPr lang="ko-KR" altLang="en-US" dirty="0" smtClean="0">
                <a:solidFill>
                  <a:srgbClr val="7030A0"/>
                </a:solidFill>
              </a:rPr>
              <a:t>사람들은 느낌보다는 의견을 말하는데 익숙하다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사례</a:t>
            </a:r>
            <a:r>
              <a:rPr lang="en-US" altLang="ko-KR" sz="1600" dirty="0" smtClean="0">
                <a:solidFill>
                  <a:srgbClr val="7030A0"/>
                </a:solidFill>
              </a:rPr>
              <a:t>) </a:t>
            </a:r>
            <a:r>
              <a:rPr lang="ko-KR" altLang="en-US" sz="1600" dirty="0" smtClean="0">
                <a:solidFill>
                  <a:srgbClr val="7030A0"/>
                </a:solidFill>
              </a:rPr>
              <a:t>기숙사 같은 방을 쓰는 친구가 늦은 밤 음악을 크게 틀어 놓기 때문에 잠을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못자는</a:t>
            </a:r>
            <a:r>
              <a:rPr lang="ko-KR" altLang="en-US" sz="1600" dirty="0" smtClean="0">
                <a:solidFill>
                  <a:srgbClr val="7030A0"/>
                </a:solidFill>
              </a:rPr>
              <a:t> 학생에게 어떤 느낌이 드는지를 말해보라고 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자신의 감정을 드러내는 것을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금기시</a:t>
            </a:r>
            <a:r>
              <a:rPr lang="ko-KR" altLang="en-US" sz="1600" dirty="0" smtClean="0">
                <a:solidFill>
                  <a:srgbClr val="7030A0"/>
                </a:solidFill>
              </a:rPr>
              <a:t> 하는 직업 </a:t>
            </a:r>
            <a:r>
              <a:rPr lang="en-US" altLang="ko-KR" sz="1600" dirty="0" smtClean="0">
                <a:solidFill>
                  <a:srgbClr val="7030A0"/>
                </a:solidFill>
              </a:rPr>
              <a:t>–</a:t>
            </a:r>
            <a:r>
              <a:rPr lang="ko-KR" altLang="en-US" sz="1600" dirty="0" smtClean="0">
                <a:solidFill>
                  <a:srgbClr val="7030A0"/>
                </a:solidFill>
              </a:rPr>
              <a:t>변호사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기술자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경찰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경영자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군인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교사들이 더욱 감정을 드러내는 것이 어렵다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가족끼리 느낌을 드러내는 것이 어렵다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altLang="ko-KR" sz="1600" dirty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사례</a:t>
            </a:r>
            <a:r>
              <a:rPr lang="en-US" altLang="ko-KR" sz="1600" dirty="0" smtClean="0">
                <a:solidFill>
                  <a:srgbClr val="7030A0"/>
                </a:solidFill>
              </a:rPr>
              <a:t>)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남편에 대한 불만 </a:t>
            </a:r>
            <a:r>
              <a:rPr lang="en-US" altLang="ko-KR" sz="1600" dirty="0" smtClean="0">
                <a:solidFill>
                  <a:srgbClr val="7030A0"/>
                </a:solidFill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벽하고 결혼해서 사는 것처럼 느껴요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이런 표현은 남편이 아내의 느낌을 이해하기 보다는 오히려 비판으로 들을 가능성이 높다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때로는 말이 씨가 되어 남편은 기분이 상하고 실망하여 아예 반응을 더 하지 않게 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83568" y="2780928"/>
            <a:ext cx="65527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밤에 음악을 크게 트는 것은 옳지 않다고 느껴요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3568" y="3284984"/>
            <a:ext cx="65527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그런 행동을 하는 사람은 성격장애가 있다고 느껴요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35850" y="5589240"/>
            <a:ext cx="78723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나는 당신과 좀 더 친밀해지기를 원하기 때문에 외로움을 느껴요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04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052736"/>
            <a:ext cx="856895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&lt;</a:t>
            </a:r>
            <a:r>
              <a:rPr lang="ko-KR" altLang="en-US" sz="1600" dirty="0" smtClean="0">
                <a:solidFill>
                  <a:srgbClr val="7030A0"/>
                </a:solidFill>
              </a:rPr>
              <a:t>느낌과 느낌 아닌 것</a:t>
            </a:r>
            <a:r>
              <a:rPr lang="en-US" altLang="ko-KR" sz="1600" dirty="0" smtClean="0">
                <a:solidFill>
                  <a:srgbClr val="7030A0"/>
                </a:solidFill>
              </a:rPr>
              <a:t>&gt;  </a:t>
            </a:r>
            <a:r>
              <a:rPr lang="ko-KR" altLang="en-US" sz="1600" dirty="0" smtClean="0">
                <a:solidFill>
                  <a:srgbClr val="7030A0"/>
                </a:solidFill>
              </a:rPr>
              <a:t>우리는 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  <a:r>
              <a:rPr lang="ko-KR" altLang="en-US" sz="1600" dirty="0" smtClean="0">
                <a:solidFill>
                  <a:srgbClr val="7030A0"/>
                </a:solidFill>
              </a:rPr>
              <a:t>느낀다</a:t>
            </a:r>
            <a:r>
              <a:rPr lang="en-US" altLang="ko-KR" sz="1600" dirty="0" smtClean="0">
                <a:solidFill>
                  <a:srgbClr val="7030A0"/>
                </a:solidFill>
              </a:rPr>
              <a:t>’</a:t>
            </a:r>
            <a:r>
              <a:rPr lang="ko-KR" altLang="en-US" sz="1600" dirty="0" smtClean="0">
                <a:solidFill>
                  <a:srgbClr val="7030A0"/>
                </a:solidFill>
              </a:rPr>
              <a:t>라는 말을 쓰지만 실제로는 느낌을 표현하지 않을 때가 많다</a:t>
            </a:r>
            <a:r>
              <a:rPr lang="en-US" altLang="ko-KR" sz="1600" dirty="0" smtClean="0">
                <a:solidFill>
                  <a:srgbClr val="7030A0"/>
                </a:solidFill>
              </a:rPr>
              <a:t>. – </a:t>
            </a:r>
            <a:r>
              <a:rPr lang="ko-KR" altLang="en-US" b="1" dirty="0" smtClean="0">
                <a:solidFill>
                  <a:srgbClr val="FF0000"/>
                </a:solidFill>
              </a:rPr>
              <a:t>느낌과 생각의 구분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ko-KR" altLang="en-US" sz="1600" dirty="0" smtClean="0">
                <a:solidFill>
                  <a:srgbClr val="7030A0"/>
                </a:solidFill>
              </a:rPr>
              <a:t>다음과 같은 표현은 느낌이 아니다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altLang="ko-KR" sz="1600" dirty="0" smtClean="0">
                <a:solidFill>
                  <a:srgbClr val="7030A0"/>
                </a:solidFill>
              </a:rPr>
              <a:t>~</a:t>
            </a:r>
            <a:r>
              <a:rPr lang="ko-KR" altLang="en-US" sz="1600" dirty="0" smtClean="0">
                <a:solidFill>
                  <a:srgbClr val="7030A0"/>
                </a:solidFill>
              </a:rPr>
              <a:t>와 같이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마치 </a:t>
            </a:r>
            <a:r>
              <a:rPr lang="en-US" altLang="ko-KR" sz="1600" dirty="0" smtClean="0">
                <a:solidFill>
                  <a:srgbClr val="7030A0"/>
                </a:solidFill>
              </a:rPr>
              <a:t>~</a:t>
            </a:r>
            <a:r>
              <a:rPr lang="ko-KR" altLang="en-US" sz="1600" dirty="0" smtClean="0">
                <a:solidFill>
                  <a:srgbClr val="7030A0"/>
                </a:solidFill>
              </a:rPr>
              <a:t>처럼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실패한 사람같이 느껴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“ </a:t>
            </a:r>
            <a:r>
              <a:rPr lang="ko-KR" altLang="en-US" sz="1600" dirty="0" smtClean="0">
                <a:solidFill>
                  <a:srgbClr val="7030A0"/>
                </a:solidFill>
              </a:rPr>
              <a:t>마치 벽하고 사는 것 같아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2. </a:t>
            </a:r>
            <a:r>
              <a:rPr lang="ko-KR" altLang="en-US" sz="1600" dirty="0" smtClean="0">
                <a:solidFill>
                  <a:srgbClr val="7030A0"/>
                </a:solidFill>
              </a:rPr>
              <a:t>대명사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  <a:r>
              <a:rPr lang="ko-KR" altLang="en-US" sz="1600" dirty="0" smtClean="0">
                <a:solidFill>
                  <a:srgbClr val="7030A0"/>
                </a:solidFill>
              </a:rPr>
              <a:t>내가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너는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그 남자는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그 여자는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그들은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그것은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내가 항상 대기 상태인 것처럼 느껴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그것이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쓸모없다고</a:t>
            </a:r>
            <a:r>
              <a:rPr lang="ko-KR" altLang="en-US" sz="1600" dirty="0" smtClean="0">
                <a:solidFill>
                  <a:srgbClr val="7030A0"/>
                </a:solidFill>
              </a:rPr>
              <a:t> 느껴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3. </a:t>
            </a:r>
            <a:r>
              <a:rPr lang="ko-KR" altLang="en-US" sz="1600" dirty="0" smtClean="0">
                <a:solidFill>
                  <a:srgbClr val="7030A0"/>
                </a:solidFill>
              </a:rPr>
              <a:t>사람을 가리키는 명사나 이름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윤희가 꽤 책임감 있는 사람이라고 느껴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상사가 우리를 조종하는 것처럼 느껴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기타 연주자로서 부족하다고 느낀다</a:t>
            </a:r>
            <a:r>
              <a:rPr lang="en-US" altLang="ko-KR" sz="1600" dirty="0" smtClean="0">
                <a:solidFill>
                  <a:srgbClr val="7030A0"/>
                </a:solidFill>
              </a:rPr>
              <a:t>“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나는 기타 연주자로서 나 자신이 실망스럽다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                                                         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나는 기타 연주자로서 좌절감을 느낀다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</a:t>
            </a:r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676275" y="2060575"/>
            <a:ext cx="7791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견고딕"/>
                <a:ea typeface="HY견고딕"/>
              </a:rPr>
              <a:t>그 사람은 인심이 매우 후한 사람이야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견고딕"/>
                <a:ea typeface="HY견고딕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견고딕"/>
              <a:ea typeface="HY견고딕"/>
            </a:endParaRP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514350" y="3200400"/>
            <a:ext cx="5353050" cy="300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/>
                </a:solidFill>
              </a:rPr>
              <a:t>☞  관찰된 내용보다 자신의 느낌만 얘기함</a:t>
            </a:r>
          </a:p>
        </p:txBody>
      </p:sp>
      <p:sp>
        <p:nvSpPr>
          <p:cNvPr id="151558" name="WordArt 6"/>
          <p:cNvSpPr>
            <a:spLocks noChangeArrowheads="1" noChangeShapeType="1" noTextEdit="1"/>
          </p:cNvSpPr>
          <p:nvPr/>
        </p:nvSpPr>
        <p:spPr bwMode="auto">
          <a:xfrm>
            <a:off x="1403350" y="3789363"/>
            <a:ext cx="6337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크리스탈M"/>
                <a:ea typeface="HY크리스탈M"/>
              </a:rPr>
              <a:t>그 사람은 점심 먹을 돈까지 전부 불우이웃돕기 성금으로 기탁했어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크리스탈M"/>
                <a:ea typeface="HY크리스탈M"/>
              </a:rPr>
              <a:t>.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크리스탈M"/>
              <a:ea typeface="HY크리스탈M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1547813" y="5348288"/>
            <a:ext cx="60483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latin typeface="HY수평선B"/>
                <a:ea typeface="HY수평선B"/>
              </a:rPr>
              <a:t>그래서 나는 그 사람이 매우 인심이 후한 사람이라는 생각이 들어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latin typeface="HY수평선B"/>
                <a:ea typeface="HY수평선B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663300"/>
              </a:solidFill>
              <a:latin typeface="HY수평선B"/>
              <a:ea typeface="HY수평선B"/>
            </a:endParaRPr>
          </a:p>
        </p:txBody>
      </p:sp>
      <p:sp>
        <p:nvSpPr>
          <p:cNvPr id="27654" name="WordArt 8"/>
          <p:cNvSpPr>
            <a:spLocks noChangeArrowheads="1" noChangeShapeType="1" noTextEdit="1"/>
          </p:cNvSpPr>
          <p:nvPr/>
        </p:nvSpPr>
        <p:spPr bwMode="auto">
          <a:xfrm>
            <a:off x="4643438" y="4508500"/>
            <a:ext cx="466725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800080"/>
                </a:solidFill>
              </a:rPr>
              <a:t>＆</a:t>
            </a:r>
          </a:p>
        </p:txBody>
      </p:sp>
    </p:spTree>
    <p:extLst>
      <p:ext uri="{BB962C8B-B14F-4D97-AF65-F5344CB8AC3E}">
        <p14:creationId xmlns:p14="http://schemas.microsoft.com/office/powerpoint/2010/main" val="26060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6300788" y="1844675"/>
            <a:ext cx="504825" cy="288925"/>
          </a:xfrm>
          <a:prstGeom prst="rightArrow">
            <a:avLst>
              <a:gd name="adj1" fmla="val 60435"/>
              <a:gd name="adj2" fmla="val 54941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835150" y="1844675"/>
            <a:ext cx="504825" cy="288925"/>
          </a:xfrm>
          <a:prstGeom prst="rightArrow">
            <a:avLst>
              <a:gd name="adj1" fmla="val 60435"/>
              <a:gd name="adj2" fmla="val 54941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76825" y="1700213"/>
            <a:ext cx="1512888" cy="576262"/>
            <a:chOff x="385" y="1207"/>
            <a:chExt cx="1406" cy="273"/>
          </a:xfrm>
        </p:grpSpPr>
        <p:sp>
          <p:nvSpPr>
            <p:cNvPr id="15396" name="AutoShape 17"/>
            <p:cNvSpPr>
              <a:spLocks noChangeArrowheads="1"/>
            </p:cNvSpPr>
            <p:nvPr/>
          </p:nvSpPr>
          <p:spPr bwMode="auto">
            <a:xfrm>
              <a:off x="385" y="1207"/>
              <a:ext cx="1406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CD"/>
                </a:gs>
                <a:gs pos="100000">
                  <a:srgbClr val="C9FFC9"/>
                </a:gs>
              </a:gsLst>
              <a:lin ang="5400000" scaled="1"/>
            </a:gradFill>
            <a:ln w="28575">
              <a:solidFill>
                <a:srgbClr val="58572B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9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67" y="1253"/>
              <a:ext cx="1061" cy="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4C4B25"/>
                  </a:solidFill>
                </a:rPr>
                <a:t>기린의 대화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1188" y="1700213"/>
            <a:ext cx="1512887" cy="576262"/>
            <a:chOff x="385" y="1207"/>
            <a:chExt cx="1406" cy="273"/>
          </a:xfrm>
        </p:grpSpPr>
        <p:sp>
          <p:nvSpPr>
            <p:cNvPr id="15394" name="AutoShape 11"/>
            <p:cNvSpPr>
              <a:spLocks noChangeArrowheads="1"/>
            </p:cNvSpPr>
            <p:nvPr/>
          </p:nvSpPr>
          <p:spPr bwMode="auto">
            <a:xfrm>
              <a:off x="385" y="1207"/>
              <a:ext cx="1406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CD"/>
                </a:gs>
                <a:gs pos="100000">
                  <a:srgbClr val="C9FFC9"/>
                </a:gs>
              </a:gsLst>
              <a:lin ang="5400000" scaled="1"/>
            </a:gradFill>
            <a:ln w="28575">
              <a:solidFill>
                <a:srgbClr val="58572B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9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1253"/>
              <a:ext cx="1061" cy="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4C4B25"/>
                  </a:solidFill>
                </a:rPr>
                <a:t>자칼의 대화</a:t>
              </a:r>
            </a:p>
          </p:txBody>
        </p:sp>
      </p:grp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518477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두 가지 대화의 형태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572000" y="2205038"/>
            <a:ext cx="0" cy="4248150"/>
          </a:xfrm>
          <a:prstGeom prst="line">
            <a:avLst/>
          </a:prstGeom>
          <a:noFill/>
          <a:ln w="57150">
            <a:solidFill>
              <a:srgbClr val="00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8439" name="Picture 7" descr="재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2449513" cy="19415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기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276475"/>
            <a:ext cx="1762125" cy="19431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3" name="WordArt 21"/>
          <p:cNvSpPr>
            <a:spLocks noChangeArrowheads="1" noChangeShapeType="1" noTextEdit="1"/>
          </p:cNvSpPr>
          <p:nvPr/>
        </p:nvSpPr>
        <p:spPr bwMode="auto">
          <a:xfrm>
            <a:off x="2484438" y="1846263"/>
            <a:ext cx="13636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663300"/>
                </a:solidFill>
              </a:rPr>
              <a:t>상처를 주는 대화</a:t>
            </a:r>
          </a:p>
        </p:txBody>
      </p:sp>
      <p:sp>
        <p:nvSpPr>
          <p:cNvPr id="18454" name="WordArt 22"/>
          <p:cNvSpPr>
            <a:spLocks noChangeArrowheads="1" noChangeShapeType="1" noTextEdit="1"/>
          </p:cNvSpPr>
          <p:nvPr/>
        </p:nvSpPr>
        <p:spPr bwMode="auto">
          <a:xfrm>
            <a:off x="6948488" y="1847850"/>
            <a:ext cx="1582737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663300"/>
                </a:solidFill>
              </a:rPr>
              <a:t>마음을 나누는 대화</a:t>
            </a:r>
          </a:p>
        </p:txBody>
      </p: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900113" y="2060575"/>
            <a:ext cx="931862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HY수평선B"/>
                <a:ea typeface="HY수평선B"/>
              </a:rPr>
              <a:t>(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HY수평선B"/>
                <a:ea typeface="HY수평선B"/>
              </a:rPr>
              <a:t>생각을 말함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HY수평선B"/>
                <a:ea typeface="HY수평선B"/>
              </a:rPr>
              <a:t>)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HY수평선B"/>
              <a:ea typeface="HY수평선B"/>
            </a:endParaRPr>
          </a:p>
        </p:txBody>
      </p:sp>
      <p:sp>
        <p:nvSpPr>
          <p:cNvPr id="18456" name="WordArt 24"/>
          <p:cNvSpPr>
            <a:spLocks noChangeArrowheads="1" noChangeShapeType="1" noTextEdit="1"/>
          </p:cNvSpPr>
          <p:nvPr/>
        </p:nvSpPr>
        <p:spPr bwMode="auto">
          <a:xfrm>
            <a:off x="5368925" y="2060575"/>
            <a:ext cx="9318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HY수평선B"/>
                <a:ea typeface="HY수평선B"/>
              </a:rPr>
              <a:t>(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HY수평선B"/>
                <a:ea typeface="HY수평선B"/>
              </a:rPr>
              <a:t>느낌을 말함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HY수평선B"/>
                <a:ea typeface="HY수평선B"/>
              </a:rPr>
              <a:t>)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HY수평선B"/>
              <a:ea typeface="HY수평선B"/>
            </a:endParaRPr>
          </a:p>
        </p:txBody>
      </p:sp>
      <p:sp>
        <p:nvSpPr>
          <p:cNvPr id="18457" name="WordArt 25"/>
          <p:cNvSpPr>
            <a:spLocks noChangeArrowheads="1" noChangeShapeType="1" noTextEdit="1"/>
          </p:cNvSpPr>
          <p:nvPr/>
        </p:nvSpPr>
        <p:spPr bwMode="auto">
          <a:xfrm>
            <a:off x="827088" y="2565400"/>
            <a:ext cx="15843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휴먼매직체"/>
                <a:ea typeface="휴먼매직체"/>
              </a:rPr>
              <a:t>너 화난 것 같아</a:t>
            </a:r>
            <a:r>
              <a:rPr lang="en-US" altLang="ko-KR" sz="3600" b="1" kern="10">
                <a:ln w="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휴먼매직체"/>
                <a:ea typeface="휴먼매직체"/>
              </a:rPr>
              <a:t>!</a:t>
            </a:r>
            <a:endParaRPr lang="ko-KR" altLang="en-US" sz="3600" b="1" kern="10">
              <a:ln w="0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latin typeface="휴먼매직체"/>
              <a:ea typeface="휴먼매직체"/>
            </a:endParaRPr>
          </a:p>
        </p:txBody>
      </p:sp>
      <p:sp>
        <p:nvSpPr>
          <p:cNvPr id="18458" name="WordArt 26"/>
          <p:cNvSpPr>
            <a:spLocks noChangeArrowheads="1" noChangeShapeType="1" noTextEdit="1"/>
          </p:cNvSpPr>
          <p:nvPr/>
        </p:nvSpPr>
        <p:spPr bwMode="auto">
          <a:xfrm>
            <a:off x="6588125" y="2565400"/>
            <a:ext cx="18002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휴먼매직체"/>
                <a:ea typeface="휴먼매직체"/>
              </a:rPr>
              <a:t>너 화난 것 아니니</a:t>
            </a:r>
            <a:r>
              <a:rPr lang="en-US" altLang="ko-KR" sz="3600" b="1" kern="10">
                <a:ln w="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휴먼매직체"/>
                <a:ea typeface="휴먼매직체"/>
              </a:rPr>
              <a:t>?</a:t>
            </a:r>
            <a:endParaRPr lang="ko-KR" altLang="en-US" sz="3600" b="1" kern="10">
              <a:ln w="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휴먼매직체"/>
              <a:ea typeface="휴먼매직체"/>
            </a:endParaRPr>
          </a:p>
        </p:txBody>
      </p:sp>
      <p:sp>
        <p:nvSpPr>
          <p:cNvPr id="18520" name="Oval 88"/>
          <p:cNvSpPr>
            <a:spLocks noChangeArrowheads="1"/>
          </p:cNvSpPr>
          <p:nvPr/>
        </p:nvSpPr>
        <p:spPr bwMode="auto">
          <a:xfrm>
            <a:off x="827088" y="4508500"/>
            <a:ext cx="142875" cy="142875"/>
          </a:xfrm>
          <a:prstGeom prst="ellipse">
            <a:avLst/>
          </a:prstGeom>
          <a:gradFill rotWithShape="1">
            <a:gsLst>
              <a:gs pos="0">
                <a:srgbClr val="FFD9FF"/>
              </a:gs>
              <a:gs pos="100000">
                <a:srgbClr val="D9B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1042988" y="4437063"/>
            <a:ext cx="28082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FF579B"/>
                </a:solidFill>
                <a:latin typeface="휴먼모음T" pitchFamily="18" charset="-127"/>
                <a:ea typeface="휴먼모음T" pitchFamily="18" charset="-127"/>
              </a:rPr>
              <a:t>상황을 주관적 평가와 함께 관찰</a:t>
            </a:r>
          </a:p>
        </p:txBody>
      </p:sp>
      <p:sp>
        <p:nvSpPr>
          <p:cNvPr id="18522" name="Oval 90"/>
          <p:cNvSpPr>
            <a:spLocks noChangeArrowheads="1"/>
          </p:cNvSpPr>
          <p:nvPr/>
        </p:nvSpPr>
        <p:spPr bwMode="auto">
          <a:xfrm>
            <a:off x="828675" y="4795838"/>
            <a:ext cx="142875" cy="142875"/>
          </a:xfrm>
          <a:prstGeom prst="ellipse">
            <a:avLst/>
          </a:prstGeom>
          <a:gradFill rotWithShape="1">
            <a:gsLst>
              <a:gs pos="0">
                <a:srgbClr val="FFD9FF"/>
              </a:gs>
              <a:gs pos="100000">
                <a:srgbClr val="D9B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23" name="Rectangle 91"/>
          <p:cNvSpPr>
            <a:spLocks noChangeArrowheads="1"/>
          </p:cNvSpPr>
          <p:nvPr/>
        </p:nvSpPr>
        <p:spPr bwMode="auto">
          <a:xfrm>
            <a:off x="1042988" y="4724400"/>
            <a:ext cx="21605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FF579B"/>
                </a:solidFill>
                <a:latin typeface="휴먼모음T" pitchFamily="18" charset="-127"/>
                <a:ea typeface="휴먼모음T" pitchFamily="18" charset="-127"/>
              </a:rPr>
              <a:t>관찰에 대한 생각을 표현</a:t>
            </a:r>
          </a:p>
        </p:txBody>
      </p:sp>
      <p:sp>
        <p:nvSpPr>
          <p:cNvPr id="18524" name="Oval 92"/>
          <p:cNvSpPr>
            <a:spLocks noChangeArrowheads="1"/>
          </p:cNvSpPr>
          <p:nvPr/>
        </p:nvSpPr>
        <p:spPr bwMode="auto">
          <a:xfrm>
            <a:off x="828675" y="5084763"/>
            <a:ext cx="142875" cy="142875"/>
          </a:xfrm>
          <a:prstGeom prst="ellipse">
            <a:avLst/>
          </a:prstGeom>
          <a:gradFill rotWithShape="1">
            <a:gsLst>
              <a:gs pos="0">
                <a:srgbClr val="FFD9FF"/>
              </a:gs>
              <a:gs pos="100000">
                <a:srgbClr val="D9B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1042988" y="5013325"/>
            <a:ext cx="2952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FF579B"/>
                </a:solidFill>
                <a:latin typeface="휴먼모음T" pitchFamily="18" charset="-127"/>
                <a:ea typeface="휴먼모음T" pitchFamily="18" charset="-127"/>
              </a:rPr>
              <a:t>해결을 위한 수단과 방법을 찾아냄</a:t>
            </a:r>
          </a:p>
        </p:txBody>
      </p:sp>
      <p:sp>
        <p:nvSpPr>
          <p:cNvPr id="18526" name="Oval 94"/>
          <p:cNvSpPr>
            <a:spLocks noChangeArrowheads="1"/>
          </p:cNvSpPr>
          <p:nvPr/>
        </p:nvSpPr>
        <p:spPr bwMode="auto">
          <a:xfrm>
            <a:off x="828675" y="5373688"/>
            <a:ext cx="142875" cy="142875"/>
          </a:xfrm>
          <a:prstGeom prst="ellipse">
            <a:avLst/>
          </a:prstGeom>
          <a:gradFill rotWithShape="1">
            <a:gsLst>
              <a:gs pos="0">
                <a:srgbClr val="FFD9FF"/>
              </a:gs>
              <a:gs pos="100000">
                <a:srgbClr val="D9B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1042988" y="5302250"/>
            <a:ext cx="24495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FF579B"/>
                </a:solidFill>
                <a:latin typeface="휴먼모음T" pitchFamily="18" charset="-127"/>
                <a:ea typeface="휴먼모음T" pitchFamily="18" charset="-127"/>
              </a:rPr>
              <a:t>욕구 충족을 위한 강요 개입</a:t>
            </a:r>
          </a:p>
        </p:txBody>
      </p:sp>
      <p:sp>
        <p:nvSpPr>
          <p:cNvPr id="18528" name="Oval 96"/>
          <p:cNvSpPr>
            <a:spLocks noChangeArrowheads="1"/>
          </p:cNvSpPr>
          <p:nvPr/>
        </p:nvSpPr>
        <p:spPr bwMode="auto">
          <a:xfrm>
            <a:off x="5219700" y="4508500"/>
            <a:ext cx="142875" cy="142875"/>
          </a:xfrm>
          <a:prstGeom prst="ellipse">
            <a:avLst/>
          </a:prstGeom>
          <a:gradFill rotWithShape="1">
            <a:gsLst>
              <a:gs pos="0">
                <a:srgbClr val="C9FFC9"/>
              </a:gs>
              <a:gs pos="100000">
                <a:srgbClr val="66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29" name="Rectangle 97"/>
          <p:cNvSpPr>
            <a:spLocks noChangeArrowheads="1"/>
          </p:cNvSpPr>
          <p:nvPr/>
        </p:nvSpPr>
        <p:spPr bwMode="auto">
          <a:xfrm>
            <a:off x="5434013" y="4437063"/>
            <a:ext cx="32416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상황을 있는 그대로 관찰</a:t>
            </a:r>
            <a:r>
              <a:rPr lang="en-US" altLang="ko-KR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평가와 분리</a:t>
            </a:r>
            <a:r>
              <a:rPr lang="en-US" altLang="ko-KR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</a:p>
        </p:txBody>
      </p:sp>
      <p:sp>
        <p:nvSpPr>
          <p:cNvPr id="18530" name="Oval 98"/>
          <p:cNvSpPr>
            <a:spLocks noChangeArrowheads="1"/>
          </p:cNvSpPr>
          <p:nvPr/>
        </p:nvSpPr>
        <p:spPr bwMode="auto">
          <a:xfrm>
            <a:off x="5219700" y="4795838"/>
            <a:ext cx="142875" cy="142875"/>
          </a:xfrm>
          <a:prstGeom prst="ellipse">
            <a:avLst/>
          </a:prstGeom>
          <a:gradFill rotWithShape="1">
            <a:gsLst>
              <a:gs pos="0">
                <a:srgbClr val="C9FFC9"/>
              </a:gs>
              <a:gs pos="100000">
                <a:srgbClr val="66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31" name="Rectangle 99"/>
          <p:cNvSpPr>
            <a:spLocks noChangeArrowheads="1"/>
          </p:cNvSpPr>
          <p:nvPr/>
        </p:nvSpPr>
        <p:spPr bwMode="auto">
          <a:xfrm>
            <a:off x="5434013" y="4724400"/>
            <a:ext cx="21605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관찰에 대한 느낌을 표현</a:t>
            </a:r>
          </a:p>
        </p:txBody>
      </p:sp>
      <p:sp>
        <p:nvSpPr>
          <p:cNvPr id="18532" name="Oval 100"/>
          <p:cNvSpPr>
            <a:spLocks noChangeArrowheads="1"/>
          </p:cNvSpPr>
          <p:nvPr/>
        </p:nvSpPr>
        <p:spPr bwMode="auto">
          <a:xfrm>
            <a:off x="5219700" y="5084763"/>
            <a:ext cx="142875" cy="142875"/>
          </a:xfrm>
          <a:prstGeom prst="ellipse">
            <a:avLst/>
          </a:prstGeom>
          <a:gradFill rotWithShape="1">
            <a:gsLst>
              <a:gs pos="0">
                <a:srgbClr val="C9FFC9"/>
              </a:gs>
              <a:gs pos="100000">
                <a:srgbClr val="66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33" name="Rectangle 101"/>
          <p:cNvSpPr>
            <a:spLocks noChangeArrowheads="1"/>
          </p:cNvSpPr>
          <p:nvPr/>
        </p:nvSpPr>
        <p:spPr bwMode="auto">
          <a:xfrm>
            <a:off x="5434013" y="5013325"/>
            <a:ext cx="26670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느낌을 일으키는 욕구를 찾아냄</a:t>
            </a:r>
          </a:p>
        </p:txBody>
      </p:sp>
      <p:sp>
        <p:nvSpPr>
          <p:cNvPr id="18534" name="Oval 102"/>
          <p:cNvSpPr>
            <a:spLocks noChangeArrowheads="1"/>
          </p:cNvSpPr>
          <p:nvPr/>
        </p:nvSpPr>
        <p:spPr bwMode="auto">
          <a:xfrm>
            <a:off x="5219700" y="5373688"/>
            <a:ext cx="142875" cy="142875"/>
          </a:xfrm>
          <a:prstGeom prst="ellipse">
            <a:avLst/>
          </a:prstGeom>
          <a:gradFill rotWithShape="1">
            <a:gsLst>
              <a:gs pos="0">
                <a:srgbClr val="C9FFC9"/>
              </a:gs>
              <a:gs pos="100000">
                <a:srgbClr val="66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8535" name="Rectangle 103"/>
          <p:cNvSpPr>
            <a:spLocks noChangeArrowheads="1"/>
          </p:cNvSpPr>
          <p:nvPr/>
        </p:nvSpPr>
        <p:spPr bwMode="auto">
          <a:xfrm>
            <a:off x="5434013" y="5302250"/>
            <a:ext cx="3170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풍요로운 삶을 위한 구체적 행동 부탁</a:t>
            </a:r>
          </a:p>
        </p:txBody>
      </p:sp>
      <p:sp>
        <p:nvSpPr>
          <p:cNvPr id="18536" name="Rectangle 104"/>
          <p:cNvSpPr>
            <a:spLocks noChangeArrowheads="1"/>
          </p:cNvSpPr>
          <p:nvPr/>
        </p:nvSpPr>
        <p:spPr bwMode="auto">
          <a:xfrm>
            <a:off x="719138" y="5654979"/>
            <a:ext cx="3384550" cy="863600"/>
          </a:xfrm>
          <a:prstGeom prst="rect">
            <a:avLst/>
          </a:prstGeom>
          <a:solidFill>
            <a:srgbClr val="FF9999">
              <a:alpha val="50195"/>
            </a:srgbClr>
          </a:solidFill>
          <a:ln w="28575">
            <a:solidFill>
              <a:srgbClr val="FF802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외부의 비판이나 평가를 들었을 때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습관적으로 보이는 반응이 나타남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8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       </a:t>
            </a:r>
            <a:r>
              <a:rPr lang="en-US" altLang="ko-KR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변명</a:t>
            </a:r>
            <a:r>
              <a:rPr lang="en-US" altLang="ko-KR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반격</a:t>
            </a:r>
            <a:r>
              <a:rPr lang="en-US" altLang="ko-KR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저항</a:t>
            </a:r>
            <a:r>
              <a:rPr lang="en-US" altLang="ko-KR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방어 등</a:t>
            </a:r>
            <a:r>
              <a:rPr lang="en-US" altLang="ko-KR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  <p:sp>
        <p:nvSpPr>
          <p:cNvPr id="18537" name="Rectangle 105"/>
          <p:cNvSpPr>
            <a:spLocks noChangeArrowheads="1"/>
          </p:cNvSpPr>
          <p:nvPr/>
        </p:nvSpPr>
        <p:spPr bwMode="auto">
          <a:xfrm>
            <a:off x="5075238" y="5652262"/>
            <a:ext cx="3384550" cy="863600"/>
          </a:xfrm>
          <a:prstGeom prst="rect">
            <a:avLst/>
          </a:prstGeom>
          <a:solidFill>
            <a:srgbClr val="CCFFCC">
              <a:alpha val="50195"/>
            </a:srgbClr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마음 안에서 폭력이 가라앉고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본성인 연민으로 돌아간 상태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8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       </a:t>
            </a:r>
            <a:r>
              <a:rPr lang="en-US" altLang="ko-KR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인간성 유지</a:t>
            </a:r>
            <a:r>
              <a:rPr lang="en-US" altLang="ko-KR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연민의 대화</a:t>
            </a:r>
            <a:r>
              <a:rPr lang="en-US" altLang="ko-KR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)</a:t>
            </a:r>
          </a:p>
        </p:txBody>
      </p:sp>
      <p:sp>
        <p:nvSpPr>
          <p:cNvPr id="38" name="Rectangle 105"/>
          <p:cNvSpPr>
            <a:spLocks noChangeArrowheads="1"/>
          </p:cNvSpPr>
          <p:nvPr/>
        </p:nvSpPr>
        <p:spPr bwMode="auto">
          <a:xfrm>
            <a:off x="662240" y="6532931"/>
            <a:ext cx="8013448" cy="271398"/>
          </a:xfrm>
          <a:prstGeom prst="rect">
            <a:avLst/>
          </a:prstGeom>
          <a:solidFill>
            <a:srgbClr val="CCFFCC">
              <a:alpha val="50195"/>
            </a:srgbClr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Me centered        </a:t>
            </a:r>
            <a:r>
              <a:rPr lang="en-US" altLang="ko-KR" sz="1600" b="1" dirty="0" smtClean="0">
                <a:solidFill>
                  <a:srgbClr val="008000"/>
                </a:solidFill>
                <a:latin typeface="HY울릉도B" pitchFamily="18" charset="-127"/>
                <a:ea typeface="HY울릉도B" pitchFamily="18" charset="-127"/>
                <a:sym typeface="Wingdings" panose="05000000000000000000" pitchFamily="2" charset="2"/>
              </a:rPr>
              <a:t>-------------------------------  </a:t>
            </a:r>
            <a:r>
              <a:rPr lang="en-US" altLang="ko-KR" sz="1600" b="1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  <a:sym typeface="Wingdings" panose="05000000000000000000" pitchFamily="2" charset="2"/>
              </a:rPr>
              <a:t>You centered</a:t>
            </a:r>
            <a:r>
              <a:rPr lang="en-US" altLang="ko-KR" sz="1600" b="1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       </a:t>
            </a:r>
            <a:endParaRPr lang="en-US" altLang="ko-KR" sz="1600" b="1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10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10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10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10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5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10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73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tmFilter="0,0; .5, 1; 1, 1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3700"/>
                            </p:stCondLst>
                            <p:childTnLst>
                              <p:par>
                                <p:cTn id="18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6700"/>
                            </p:stCondLst>
                            <p:childTnLst>
                              <p:par>
                                <p:cTn id="18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nimBg="1"/>
      <p:bldP spid="18451" grpId="0" animBg="1"/>
      <p:bldP spid="18520" grpId="0" animBg="1"/>
      <p:bldP spid="18521" grpId="0"/>
      <p:bldP spid="18522" grpId="0" animBg="1"/>
      <p:bldP spid="18523" grpId="0"/>
      <p:bldP spid="18524" grpId="0" animBg="1"/>
      <p:bldP spid="18525" grpId="0"/>
      <p:bldP spid="18526" grpId="0" animBg="1"/>
      <p:bldP spid="18527" grpId="0"/>
      <p:bldP spid="18528" grpId="0" animBg="1"/>
      <p:bldP spid="18529" grpId="0"/>
      <p:bldP spid="18530" grpId="0" animBg="1"/>
      <p:bldP spid="18531" grpId="0"/>
      <p:bldP spid="18532" grpId="0" animBg="1"/>
      <p:bldP spid="18533" grpId="0"/>
      <p:bldP spid="18534" grpId="0" animBg="1"/>
      <p:bldP spid="18535" grpId="0"/>
      <p:bldP spid="18536" grpId="0" animBg="1"/>
      <p:bldP spid="185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184775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느낌과 생각 비교하기</a:t>
            </a: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1763713" y="2865438"/>
            <a:ext cx="176212" cy="1698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689" name="WordArt 57"/>
          <p:cNvSpPr>
            <a:spLocks noChangeArrowheads="1" noChangeShapeType="1" noTextEdit="1"/>
          </p:cNvSpPr>
          <p:nvPr/>
        </p:nvSpPr>
        <p:spPr bwMode="auto">
          <a:xfrm>
            <a:off x="2268538" y="2852738"/>
            <a:ext cx="4279900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∼한다고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(that), ∼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과 같이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(like),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마치∼처럼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(as if)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2233613" y="3135313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691" name="WordArt 59"/>
          <p:cNvSpPr>
            <a:spLocks noChangeArrowheads="1" noChangeShapeType="1" noTextEdit="1"/>
          </p:cNvSpPr>
          <p:nvPr/>
        </p:nvSpPr>
        <p:spPr bwMode="auto">
          <a:xfrm>
            <a:off x="2525713" y="3135313"/>
            <a:ext cx="3870325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당신은 좀더 분별이 있어야 한다고 느껴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2233613" y="3362325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693" name="WordArt 61"/>
          <p:cNvSpPr>
            <a:spLocks noChangeArrowheads="1" noChangeShapeType="1" noTextEdit="1"/>
          </p:cNvSpPr>
          <p:nvPr/>
        </p:nvSpPr>
        <p:spPr bwMode="auto">
          <a:xfrm>
            <a:off x="2525713" y="3362325"/>
            <a:ext cx="2932112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내가 실패한 사람같이 느껴져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2233613" y="3590925"/>
            <a:ext cx="117475" cy="11271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695" name="WordArt 63"/>
          <p:cNvSpPr>
            <a:spLocks noChangeArrowheads="1" noChangeShapeType="1" noTextEdit="1"/>
          </p:cNvSpPr>
          <p:nvPr/>
        </p:nvSpPr>
        <p:spPr bwMode="auto">
          <a:xfrm>
            <a:off x="2525713" y="3590925"/>
            <a:ext cx="3224212" cy="112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마치 벽하고 사는 것처럼 느껴져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1763713" y="4005263"/>
            <a:ext cx="176212" cy="16351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07" name="WordArt 75"/>
          <p:cNvSpPr>
            <a:spLocks noChangeArrowheads="1" noChangeShapeType="1" noTextEdit="1"/>
          </p:cNvSpPr>
          <p:nvPr/>
        </p:nvSpPr>
        <p:spPr bwMode="auto">
          <a:xfrm>
            <a:off x="2268538" y="4005263"/>
            <a:ext cx="5060950" cy="16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대명사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: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내가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너는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그 남자는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그 여자는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그들은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그것은 등</a:t>
            </a: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2233613" y="4292600"/>
            <a:ext cx="117475" cy="10953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09" name="WordArt 77"/>
          <p:cNvSpPr>
            <a:spLocks noChangeArrowheads="1" noChangeShapeType="1" noTextEdit="1"/>
          </p:cNvSpPr>
          <p:nvPr/>
        </p:nvSpPr>
        <p:spPr bwMode="auto">
          <a:xfrm>
            <a:off x="2525713" y="4292600"/>
            <a:ext cx="4105275" cy="109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나는 내가 항상 당번인 것 같은 느낌이야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2233613" y="4519613"/>
            <a:ext cx="117475" cy="10795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11" name="WordArt 79"/>
          <p:cNvSpPr>
            <a:spLocks noChangeArrowheads="1" noChangeShapeType="1" noTextEdit="1"/>
          </p:cNvSpPr>
          <p:nvPr/>
        </p:nvSpPr>
        <p:spPr bwMode="auto">
          <a:xfrm>
            <a:off x="2525713" y="4519613"/>
            <a:ext cx="3167062" cy="11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나는 그것이 쓸모없다고 느껴져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233613" y="4746625"/>
            <a:ext cx="117475" cy="10953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13" name="WordArt 81"/>
          <p:cNvSpPr>
            <a:spLocks noChangeArrowheads="1" noChangeShapeType="1" noTextEdit="1"/>
          </p:cNvSpPr>
          <p:nvPr/>
        </p:nvSpPr>
        <p:spPr bwMode="auto">
          <a:xfrm>
            <a:off x="2525713" y="4746625"/>
            <a:ext cx="4691062" cy="109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나는 그가 공정한 대우를 받지 못했다고 느겼어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1763713" y="5157788"/>
            <a:ext cx="176212" cy="16351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15" name="WordArt 83"/>
          <p:cNvSpPr>
            <a:spLocks noChangeArrowheads="1" noChangeShapeType="1" noTextEdit="1"/>
          </p:cNvSpPr>
          <p:nvPr/>
        </p:nvSpPr>
        <p:spPr bwMode="auto">
          <a:xfrm>
            <a:off x="2233613" y="5157788"/>
            <a:ext cx="2638425" cy="17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80"/>
                </a:solidFill>
              </a:rPr>
              <a:t>사람을 가리키는 이름이나 명사</a:t>
            </a: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2233613" y="5461000"/>
            <a:ext cx="117475" cy="109538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17" name="WordArt 85"/>
          <p:cNvSpPr>
            <a:spLocks noChangeArrowheads="1" noChangeShapeType="1" noTextEdit="1"/>
          </p:cNvSpPr>
          <p:nvPr/>
        </p:nvSpPr>
        <p:spPr bwMode="auto">
          <a:xfrm>
            <a:off x="2525713" y="5464175"/>
            <a:ext cx="4926012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나는 철수가 꽤 책임감 있게 행동해왔다고 느껴져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233613" y="5688013"/>
            <a:ext cx="117475" cy="10795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19" name="WordArt 87"/>
          <p:cNvSpPr>
            <a:spLocks noChangeArrowheads="1" noChangeShapeType="1" noTextEdit="1"/>
          </p:cNvSpPr>
          <p:nvPr/>
        </p:nvSpPr>
        <p:spPr bwMode="auto">
          <a:xfrm>
            <a:off x="2525713" y="5692775"/>
            <a:ext cx="3929062" cy="112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사장이 우리를 조종하는 것처럼 느껴져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23" name="WordArt 91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61912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느낀다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는 표현을 사용하지만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생각을 표현하는 경우</a:t>
            </a:r>
          </a:p>
        </p:txBody>
      </p:sp>
      <p:sp>
        <p:nvSpPr>
          <p:cNvPr id="69724" name="Rectangle 92"/>
          <p:cNvSpPr>
            <a:spLocks noChangeArrowheads="1"/>
          </p:cNvSpPr>
          <p:nvPr/>
        </p:nvSpPr>
        <p:spPr bwMode="auto">
          <a:xfrm>
            <a:off x="611188" y="1916113"/>
            <a:ext cx="7921625" cy="410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763713" y="2852738"/>
            <a:ext cx="176212" cy="1698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26" name="WordArt 94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3311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나는 기타 연주자로서 부족하다고 느낀다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69727" name="Oval 95"/>
          <p:cNvSpPr>
            <a:spLocks noChangeArrowheads="1"/>
          </p:cNvSpPr>
          <p:nvPr/>
        </p:nvSpPr>
        <p:spPr bwMode="auto">
          <a:xfrm>
            <a:off x="2233613" y="3135313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28" name="WordArt 96"/>
          <p:cNvSpPr>
            <a:spLocks noChangeArrowheads="1" noChangeShapeType="1" noTextEdit="1"/>
          </p:cNvSpPr>
          <p:nvPr/>
        </p:nvSpPr>
        <p:spPr bwMode="auto">
          <a:xfrm>
            <a:off x="2484438" y="3141663"/>
            <a:ext cx="37433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부족하다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는 자신에 대한 스스로의 평가임</a:t>
            </a:r>
          </a:p>
        </p:txBody>
      </p:sp>
      <p:sp>
        <p:nvSpPr>
          <p:cNvPr id="69729" name="Oval 97"/>
          <p:cNvSpPr>
            <a:spLocks noChangeArrowheads="1"/>
          </p:cNvSpPr>
          <p:nvPr/>
        </p:nvSpPr>
        <p:spPr bwMode="auto">
          <a:xfrm>
            <a:off x="2233613" y="3362325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30" name="WordArt 98"/>
          <p:cNvSpPr>
            <a:spLocks noChangeArrowheads="1" noChangeShapeType="1" noTextEdit="1"/>
          </p:cNvSpPr>
          <p:nvPr/>
        </p:nvSpPr>
        <p:spPr bwMode="auto">
          <a:xfrm>
            <a:off x="2484438" y="3357563"/>
            <a:ext cx="4319587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실망감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좌절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부끄러움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등으로 표현할 수 있음</a:t>
            </a:r>
          </a:p>
        </p:txBody>
      </p:sp>
      <p:sp>
        <p:nvSpPr>
          <p:cNvPr id="69731" name="Oval 99"/>
          <p:cNvSpPr>
            <a:spLocks noChangeArrowheads="1"/>
          </p:cNvSpPr>
          <p:nvPr/>
        </p:nvSpPr>
        <p:spPr bwMode="auto">
          <a:xfrm>
            <a:off x="1763713" y="3644900"/>
            <a:ext cx="176212" cy="16351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32" name="WordArt 100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61912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느낀다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는 표현을 사용하지만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평가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',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해석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등이 포함된 경우</a:t>
            </a:r>
          </a:p>
        </p:txBody>
      </p:sp>
      <p:sp>
        <p:nvSpPr>
          <p:cNvPr id="69733" name="WordArt 101"/>
          <p:cNvSpPr>
            <a:spLocks noChangeArrowheads="1" noChangeShapeType="1" noTextEdit="1"/>
          </p:cNvSpPr>
          <p:nvPr/>
        </p:nvSpPr>
        <p:spPr bwMode="auto">
          <a:xfrm>
            <a:off x="2195513" y="3644900"/>
            <a:ext cx="475138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나는 같이 일하는 사람들에게 내가 중요하지 않다고 느낀다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69734" name="Oval 102"/>
          <p:cNvSpPr>
            <a:spLocks noChangeArrowheads="1"/>
          </p:cNvSpPr>
          <p:nvPr/>
        </p:nvSpPr>
        <p:spPr bwMode="auto">
          <a:xfrm>
            <a:off x="2233613" y="3929063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35" name="WordArt 103"/>
          <p:cNvSpPr>
            <a:spLocks noChangeArrowheads="1" noChangeShapeType="1" noTextEdit="1"/>
          </p:cNvSpPr>
          <p:nvPr/>
        </p:nvSpPr>
        <p:spPr bwMode="auto">
          <a:xfrm>
            <a:off x="2484438" y="3933825"/>
            <a:ext cx="4392612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중요하지 않다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는 타인의 평가에 대한 자신의 생각임</a:t>
            </a:r>
          </a:p>
        </p:txBody>
      </p:sp>
      <p:sp>
        <p:nvSpPr>
          <p:cNvPr id="69736" name="Oval 104"/>
          <p:cNvSpPr>
            <a:spLocks noChangeArrowheads="1"/>
          </p:cNvSpPr>
          <p:nvPr/>
        </p:nvSpPr>
        <p:spPr bwMode="auto">
          <a:xfrm>
            <a:off x="2233613" y="4156075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37" name="WordArt 105"/>
          <p:cNvSpPr>
            <a:spLocks noChangeArrowheads="1" noChangeShapeType="1" noTextEdit="1"/>
          </p:cNvSpPr>
          <p:nvPr/>
        </p:nvSpPr>
        <p:spPr bwMode="auto">
          <a:xfrm>
            <a:off x="2484438" y="4149725"/>
            <a:ext cx="3509962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슬프다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혹은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실망된다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등으로 표현한다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525129"/>
              </a:solidFill>
              <a:latin typeface="HY동녘B"/>
              <a:ea typeface="HY동녘B"/>
            </a:endParaRPr>
          </a:p>
        </p:txBody>
      </p:sp>
      <p:sp>
        <p:nvSpPr>
          <p:cNvPr id="69738" name="Oval 106"/>
          <p:cNvSpPr>
            <a:spLocks noChangeArrowheads="1"/>
          </p:cNvSpPr>
          <p:nvPr/>
        </p:nvSpPr>
        <p:spPr bwMode="auto">
          <a:xfrm>
            <a:off x="1763713" y="4437063"/>
            <a:ext cx="176212" cy="16351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39" name="WordArt 107"/>
          <p:cNvSpPr>
            <a:spLocks noChangeArrowheads="1" noChangeShapeType="1" noTextEdit="1"/>
          </p:cNvSpPr>
          <p:nvPr/>
        </p:nvSpPr>
        <p:spPr bwMode="auto">
          <a:xfrm>
            <a:off x="2195513" y="4437063"/>
            <a:ext cx="27352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나는 오해를 받고 있다고 느낀다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69740" name="Oval 108"/>
          <p:cNvSpPr>
            <a:spLocks noChangeArrowheads="1"/>
          </p:cNvSpPr>
          <p:nvPr/>
        </p:nvSpPr>
        <p:spPr bwMode="auto">
          <a:xfrm>
            <a:off x="2233613" y="4721225"/>
            <a:ext cx="103187" cy="11271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41" name="WordArt 109"/>
          <p:cNvSpPr>
            <a:spLocks noChangeArrowheads="1" noChangeShapeType="1" noTextEdit="1"/>
          </p:cNvSpPr>
          <p:nvPr/>
        </p:nvSpPr>
        <p:spPr bwMode="auto">
          <a:xfrm>
            <a:off x="2484438" y="4724400"/>
            <a:ext cx="489585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오해를 받고 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는 말은 타인의 이해 정도에 대한 평가</a:t>
            </a:r>
          </a:p>
        </p:txBody>
      </p:sp>
      <p:sp>
        <p:nvSpPr>
          <p:cNvPr id="69742" name="Oval 110"/>
          <p:cNvSpPr>
            <a:spLocks noChangeArrowheads="1"/>
          </p:cNvSpPr>
          <p:nvPr/>
        </p:nvSpPr>
        <p:spPr bwMode="auto">
          <a:xfrm>
            <a:off x="2233613" y="4948238"/>
            <a:ext cx="103187" cy="11271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43" name="WordArt 111"/>
          <p:cNvSpPr>
            <a:spLocks noChangeArrowheads="1" noChangeShapeType="1" noTextEdit="1"/>
          </p:cNvSpPr>
          <p:nvPr/>
        </p:nvSpPr>
        <p:spPr bwMode="auto">
          <a:xfrm>
            <a:off x="2484438" y="4941888"/>
            <a:ext cx="4068762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실제 느낌은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걱정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낙담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등으로 생각할 수 있음</a:t>
            </a:r>
          </a:p>
        </p:txBody>
      </p:sp>
      <p:sp>
        <p:nvSpPr>
          <p:cNvPr id="69744" name="Oval 112"/>
          <p:cNvSpPr>
            <a:spLocks noChangeArrowheads="1"/>
          </p:cNvSpPr>
          <p:nvPr/>
        </p:nvSpPr>
        <p:spPr bwMode="auto">
          <a:xfrm>
            <a:off x="1763713" y="5229225"/>
            <a:ext cx="176212" cy="16351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45" name="WordArt 113"/>
          <p:cNvSpPr>
            <a:spLocks noChangeArrowheads="1" noChangeShapeType="1" noTextEdit="1"/>
          </p:cNvSpPr>
          <p:nvPr/>
        </p:nvSpPr>
        <p:spPr bwMode="auto">
          <a:xfrm>
            <a:off x="2195513" y="5229225"/>
            <a:ext cx="26638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나는 무시당하고 있다고 느낀다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휴먼둥근헤드라인"/>
                <a:ea typeface="휴먼둥근헤드라인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69746" name="Oval 114"/>
          <p:cNvSpPr>
            <a:spLocks noChangeArrowheads="1"/>
          </p:cNvSpPr>
          <p:nvPr/>
        </p:nvSpPr>
        <p:spPr bwMode="auto">
          <a:xfrm>
            <a:off x="2233613" y="5513388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47" name="WordArt 115"/>
          <p:cNvSpPr>
            <a:spLocks noChangeArrowheads="1" noChangeShapeType="1" noTextEdit="1"/>
          </p:cNvSpPr>
          <p:nvPr/>
        </p:nvSpPr>
        <p:spPr bwMode="auto">
          <a:xfrm>
            <a:off x="2484438" y="5516563"/>
            <a:ext cx="56165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무시당하다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는 느낌이 아니라 다른사람의 행동에 대한 자신의 해석</a:t>
            </a:r>
          </a:p>
        </p:txBody>
      </p:sp>
      <p:sp>
        <p:nvSpPr>
          <p:cNvPr id="69748" name="Oval 116"/>
          <p:cNvSpPr>
            <a:spLocks noChangeArrowheads="1"/>
          </p:cNvSpPr>
          <p:nvPr/>
        </p:nvSpPr>
        <p:spPr bwMode="auto">
          <a:xfrm>
            <a:off x="2233613" y="5740400"/>
            <a:ext cx="117475" cy="1143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69749" name="WordArt 117"/>
          <p:cNvSpPr>
            <a:spLocks noChangeArrowheads="1" noChangeShapeType="1" noTextEdit="1"/>
          </p:cNvSpPr>
          <p:nvPr/>
        </p:nvSpPr>
        <p:spPr bwMode="auto">
          <a:xfrm>
            <a:off x="2506663" y="5734050"/>
            <a:ext cx="4129087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상심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못마땅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', 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답답함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'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525129"/>
                </a:solidFill>
                <a:latin typeface="HY동녘B"/>
                <a:ea typeface="HY동녘B"/>
              </a:rPr>
              <a:t>등으로 생각할 수 있음</a:t>
            </a:r>
          </a:p>
        </p:txBody>
      </p:sp>
    </p:spTree>
    <p:extLst>
      <p:ext uri="{BB962C8B-B14F-4D97-AF65-F5344CB8AC3E}">
        <p14:creationId xmlns:p14="http://schemas.microsoft.com/office/powerpoint/2010/main" val="874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6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10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6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1000"/>
                                        <p:tgtEl>
                                          <p:spTgt spid="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6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8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0" dur="1000"/>
                                        <p:tgtEl>
                                          <p:spTgt spid="6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9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8" grpId="0" animBg="1"/>
      <p:bldP spid="69690" grpId="0" animBg="1"/>
      <p:bldP spid="69692" grpId="0" animBg="1"/>
      <p:bldP spid="69694" grpId="0" animBg="1"/>
      <p:bldP spid="69706" grpId="0" animBg="1"/>
      <p:bldP spid="69708" grpId="0" animBg="1"/>
      <p:bldP spid="69710" grpId="0" animBg="1"/>
      <p:bldP spid="69712" grpId="0" animBg="1"/>
      <p:bldP spid="69714" grpId="0" animBg="1"/>
      <p:bldP spid="69716" grpId="0" animBg="1"/>
      <p:bldP spid="69718" grpId="0" animBg="1"/>
      <p:bldP spid="69724" grpId="0" animBg="1"/>
      <p:bldP spid="69725" grpId="0" animBg="1"/>
      <p:bldP spid="69727" grpId="0" animBg="1"/>
      <p:bldP spid="69729" grpId="0" animBg="1"/>
      <p:bldP spid="69731" grpId="0" animBg="1"/>
      <p:bldP spid="69734" grpId="0" animBg="1"/>
      <p:bldP spid="69736" grpId="0" animBg="1"/>
      <p:bldP spid="69738" grpId="0" animBg="1"/>
      <p:bldP spid="69740" grpId="0" animBg="1"/>
      <p:bldP spid="69742" grpId="0" animBg="1"/>
      <p:bldP spid="69744" grpId="0" animBg="1"/>
      <p:bldP spid="69746" grpId="0" animBg="1"/>
      <p:bldP spid="697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느낌에 대한 표현 이해하기</a:t>
            </a: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59450" cy="309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(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느낌을 표현한 내용에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'○'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생각을 표현한 말에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'×'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1116013" y="28559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나는 당신이 나를 사랑하지 않는다고 느껴</a:t>
            </a:r>
          </a:p>
        </p:txBody>
      </p:sp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1692275" y="364807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979613" y="3575050"/>
            <a:ext cx="59769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사랑하지 않는다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는 말은 상대방이 이렇게 느낄 것이라는</a:t>
            </a: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1116013" y="4581525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슬프다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혹은 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고민스럽다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등과 같은 말로 표현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즉 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“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당신이 나를 사랑하지 않는 것 같아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나는 몹시 슬퍼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”</a:t>
            </a:r>
            <a:endParaRPr lang="en-US" altLang="ko-KR" sz="16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979613" y="3933825"/>
            <a:ext cx="2736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자신의 생각을 표현한 말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1116013" y="28559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당신이 떠나가게 되어서 정말 슬퍼</a:t>
            </a:r>
          </a:p>
        </p:txBody>
      </p:sp>
      <p:sp>
        <p:nvSpPr>
          <p:cNvPr id="75792" name="WordArt 16"/>
          <p:cNvSpPr>
            <a:spLocks noChangeArrowheads="1" noChangeShapeType="1" noTextEdit="1"/>
          </p:cNvSpPr>
          <p:nvPr/>
        </p:nvSpPr>
        <p:spPr bwMode="auto">
          <a:xfrm>
            <a:off x="3397250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1116013" y="28559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95" name="WordArt 19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나는 당신이 그런 말을 할 때면 겁이납니다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75796" name="WordArt 20"/>
          <p:cNvSpPr>
            <a:spLocks noChangeArrowheads="1" noChangeShapeType="1" noTextEdit="1"/>
          </p:cNvSpPr>
          <p:nvPr/>
        </p:nvSpPr>
        <p:spPr bwMode="auto">
          <a:xfrm>
            <a:off x="3397250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98" name="Oval 22"/>
          <p:cNvSpPr>
            <a:spLocks noChangeArrowheads="1"/>
          </p:cNvSpPr>
          <p:nvPr/>
        </p:nvSpPr>
        <p:spPr bwMode="auto">
          <a:xfrm>
            <a:off x="1116013" y="28559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799" name="WordArt 23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당신이 인사를 받지 않을 때 나는 무시당한 것처럼 느껴집니다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75800" name="WordArt 24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75801" name="Oval 25"/>
          <p:cNvSpPr>
            <a:spLocks noChangeArrowheads="1"/>
          </p:cNvSpPr>
          <p:nvPr/>
        </p:nvSpPr>
        <p:spPr bwMode="auto">
          <a:xfrm>
            <a:off x="1692275" y="364807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1979613" y="3575050"/>
            <a:ext cx="59769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무시당하다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는 말은 상대방의 태도에 대한 나의 생각을</a:t>
            </a:r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>
            <a:off x="1116013" y="4581525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외롭다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못마땅하다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민망하다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등의 말로 표현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즉 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“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당신이 인사를 받지 않으면 나는 민망한 기분을 느낍니다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”</a:t>
            </a:r>
            <a:endParaRPr lang="en-US" altLang="ko-KR" sz="16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1979613" y="3933825"/>
            <a:ext cx="12239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표현한 말</a:t>
            </a: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auto">
          <a:xfrm>
            <a:off x="1116013" y="28559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07" name="WordArt 31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당신을 한 대 때려주고 싶은 느낌이야</a:t>
            </a:r>
          </a:p>
        </p:txBody>
      </p:sp>
      <p:sp>
        <p:nvSpPr>
          <p:cNvPr id="75808" name="WordArt 32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>
            <a:off x="1692275" y="364807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1979613" y="3575050"/>
            <a:ext cx="59769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때려주고 싶다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는 말은 자신이 상상하는 행동에 대하여</a:t>
            </a:r>
          </a:p>
        </p:txBody>
      </p:sp>
      <p:sp>
        <p:nvSpPr>
          <p:cNvPr id="75811" name="AutoShape 35"/>
          <p:cNvSpPr>
            <a:spLocks noChangeArrowheads="1"/>
          </p:cNvSpPr>
          <p:nvPr/>
        </p:nvSpPr>
        <p:spPr bwMode="auto">
          <a:xfrm>
            <a:off x="1116013" y="4581525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격분하다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흥분하다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섭섭하다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등의 말로 표현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즉 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“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당신에게 몹시 화가나 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”</a:t>
            </a:r>
            <a:endParaRPr lang="en-US" altLang="ko-KR" sz="16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1979613" y="3933825"/>
            <a:ext cx="12239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표현한 말</a:t>
            </a:r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14" name="Oval 38"/>
          <p:cNvSpPr>
            <a:spLocks noChangeArrowheads="1"/>
          </p:cNvSpPr>
          <p:nvPr/>
        </p:nvSpPr>
        <p:spPr bwMode="auto">
          <a:xfrm>
            <a:off x="1116013" y="28559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15" name="WordArt 39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당신이 내게 해 준 것에 대해 좋게 생각하고 있어요</a:t>
            </a:r>
          </a:p>
        </p:txBody>
      </p:sp>
      <p:sp>
        <p:nvSpPr>
          <p:cNvPr id="75816" name="WordArt 40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75817" name="Oval 41"/>
          <p:cNvSpPr>
            <a:spLocks noChangeArrowheads="1"/>
          </p:cNvSpPr>
          <p:nvPr/>
        </p:nvSpPr>
        <p:spPr bwMode="auto">
          <a:xfrm>
            <a:off x="1692275" y="364807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1979613" y="3575050"/>
            <a:ext cx="59769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좋다</a:t>
            </a:r>
            <a:r>
              <a:rPr lang="ko-KR" altLang="en-US" sz="1800">
                <a:solidFill>
                  <a:srgbClr val="800000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는 말은 뜻이 모호하고 구체적이지 못하므로 상대의</a:t>
            </a:r>
          </a:p>
        </p:txBody>
      </p:sp>
      <p:sp>
        <p:nvSpPr>
          <p:cNvPr id="75819" name="AutoShape 43"/>
          <p:cNvSpPr>
            <a:spLocks noChangeArrowheads="1"/>
          </p:cNvSpPr>
          <p:nvPr/>
        </p:nvSpPr>
        <p:spPr bwMode="auto">
          <a:xfrm>
            <a:off x="1116013" y="4581525"/>
            <a:ext cx="6911975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안도가 되었다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고맙다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‘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용기를 얻었다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’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등의 표현이 적합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즉 </a:t>
            </a:r>
            <a:r>
              <a:rPr lang="ko-KR" altLang="en-US" sz="1600">
                <a:latin typeface="Arial" panose="020B0604020202020204" pitchFamily="34" charset="0"/>
                <a:ea typeface="HY동녘B" pitchFamily="18" charset="-127"/>
              </a:rPr>
              <a:t>“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당신이 내게 해 준 것을 매우 기쁘게 생각합니다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  <a:r>
              <a:rPr lang="en-US" altLang="ko-KR" sz="1600">
                <a:latin typeface="Arial" panose="020B0604020202020204" pitchFamily="34" charset="0"/>
                <a:ea typeface="HY동녘B" pitchFamily="18" charset="-127"/>
              </a:rPr>
              <a:t>”</a:t>
            </a:r>
            <a:endParaRPr lang="en-US" altLang="ko-KR" sz="160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5820" name="Rectangle 44"/>
          <p:cNvSpPr>
            <a:spLocks noChangeArrowheads="1"/>
          </p:cNvSpPr>
          <p:nvPr/>
        </p:nvSpPr>
        <p:spPr bwMode="auto">
          <a:xfrm>
            <a:off x="1979613" y="3933825"/>
            <a:ext cx="25923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재해석이 요구되는 말임</a:t>
            </a:r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22" name="Oval 46"/>
          <p:cNvSpPr>
            <a:spLocks noChangeArrowheads="1"/>
          </p:cNvSpPr>
          <p:nvPr/>
        </p:nvSpPr>
        <p:spPr bwMode="auto">
          <a:xfrm>
            <a:off x="1116013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5823" name="WordArt 47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나는 빨리하라는 말을 들으면 초조해요</a:t>
            </a:r>
          </a:p>
        </p:txBody>
      </p:sp>
      <p:sp>
        <p:nvSpPr>
          <p:cNvPr id="75824" name="WordArt 48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</p:spTree>
    <p:extLst>
      <p:ext uri="{BB962C8B-B14F-4D97-AF65-F5344CB8AC3E}">
        <p14:creationId xmlns:p14="http://schemas.microsoft.com/office/powerpoint/2010/main" val="3136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2" dur="2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3" dur="2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1" dur="10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4" dur="20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9" dur="10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8" dur="10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2" dur="10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75785" grpId="0" animBg="1"/>
      <p:bldP spid="75786" grpId="0"/>
      <p:bldP spid="75787" grpId="0" animBg="1"/>
      <p:bldP spid="75788" grpId="0"/>
      <p:bldP spid="75789" grpId="0" animBg="1"/>
      <p:bldP spid="75790" grpId="0" animBg="1"/>
      <p:bldP spid="75793" grpId="0" animBg="1"/>
      <p:bldP spid="75794" grpId="0" animBg="1"/>
      <p:bldP spid="75797" grpId="0" animBg="1"/>
      <p:bldP spid="75798" grpId="0" animBg="1"/>
      <p:bldP spid="75801" grpId="0" animBg="1"/>
      <p:bldP spid="75802" grpId="0"/>
      <p:bldP spid="75803" grpId="0" animBg="1"/>
      <p:bldP spid="75804" grpId="0"/>
      <p:bldP spid="75805" grpId="0" animBg="1"/>
      <p:bldP spid="75806" grpId="0" animBg="1"/>
      <p:bldP spid="75809" grpId="0" animBg="1"/>
      <p:bldP spid="75810" grpId="0"/>
      <p:bldP spid="75811" grpId="0" animBg="1"/>
      <p:bldP spid="75812" grpId="0"/>
      <p:bldP spid="75813" grpId="0" animBg="1"/>
      <p:bldP spid="75814" grpId="0" animBg="1"/>
      <p:bldP spid="75817" grpId="0" animBg="1"/>
      <p:bldP spid="75818" grpId="0"/>
      <p:bldP spid="75819" grpId="0" animBg="1"/>
      <p:bldP spid="75820" grpId="0"/>
      <p:bldP spid="75821" grpId="0" animBg="1"/>
      <p:bldP spid="758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31640" y="1268760"/>
            <a:ext cx="7812360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&lt;</a:t>
            </a:r>
            <a:r>
              <a:rPr lang="ko-KR" altLang="en-US" sz="1600" dirty="0" smtClean="0">
                <a:solidFill>
                  <a:srgbClr val="7030A0"/>
                </a:solidFill>
              </a:rPr>
              <a:t>연습문제</a:t>
            </a:r>
            <a:r>
              <a:rPr lang="en-US" altLang="ko-KR" sz="1600" dirty="0" smtClean="0">
                <a:solidFill>
                  <a:srgbClr val="7030A0"/>
                </a:solidFill>
              </a:rPr>
              <a:t>&gt; : </a:t>
            </a:r>
            <a:r>
              <a:rPr lang="ko-KR" altLang="en-US" b="1" dirty="0" smtClean="0">
                <a:solidFill>
                  <a:srgbClr val="7030A0"/>
                </a:solidFill>
              </a:rPr>
              <a:t>느낌인가</a:t>
            </a:r>
            <a:r>
              <a:rPr lang="en-US" altLang="ko-KR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당신이 나를 사랑하지 않는 것같이 느껴져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네가 떠난다니 슬프다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아빠가 그렇게 큰 소리로 말할 때는 무서워요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그 사람이 나를 보고도 아는 체를 하지 않으면 무시당한 것처럼 느껴져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네가 올 수 있다니 기쁘다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너를 한 대 때려주고 싶은 느낌이야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나는 오해를 받고 있는 느낌이다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나는 쓸모가 없는 것 같아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빨리 하라는 소리를 들으면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조급해져요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8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1196975"/>
            <a:ext cx="4464050" cy="382588"/>
            <a:chOff x="1565" y="845"/>
            <a:chExt cx="2812" cy="150"/>
          </a:xfrm>
        </p:grpSpPr>
        <p:sp>
          <p:nvSpPr>
            <p:cNvPr id="2355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27" y="845"/>
              <a:ext cx="499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3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단계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: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3178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517" y="845"/>
              <a:ext cx="1498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00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느낌에 대한 욕구 표현하기</a:t>
              </a:r>
            </a:p>
          </p:txBody>
        </p:sp>
        <p:sp>
          <p:nvSpPr>
            <p:cNvPr id="3178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565" y="845"/>
              <a:ext cx="281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16013" y="2060575"/>
            <a:ext cx="1079500" cy="360363"/>
            <a:chOff x="476" y="1298"/>
            <a:chExt cx="680" cy="227"/>
          </a:xfrm>
        </p:grpSpPr>
        <p:sp>
          <p:nvSpPr>
            <p:cNvPr id="31783" name="AutoShape 10"/>
            <p:cNvSpPr>
              <a:spLocks noChangeArrowheads="1"/>
            </p:cNvSpPr>
            <p:nvPr/>
          </p:nvSpPr>
          <p:spPr bwMode="auto">
            <a:xfrm>
              <a:off x="476" y="1298"/>
              <a:ext cx="680" cy="2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12" y="1344"/>
              <a:ext cx="4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31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</a:rPr>
                <a:t>욕구</a:t>
              </a:r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698750" y="2058988"/>
            <a:ext cx="41052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무엇을 얻거나 무슨 일을 하고자 바라는 일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697163" y="2420938"/>
            <a:ext cx="4683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인간의 모든 행동은 어떤 욕구를 충족하기 위한 것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2484438" y="2133600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482850" y="249237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1979613" y="2924175"/>
            <a:ext cx="6337300" cy="287338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마음에서 우러나서 행동하는 것과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죄책감 때문에 행동하는 것을 구별한다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1908175" y="299561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1979613" y="3357563"/>
            <a:ext cx="6337300" cy="287337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타인에 대한 비판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판단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분석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평가는 충족되지 않은 자기 욕구의 왜곡된 표현이다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1908175" y="34305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1979613" y="3790950"/>
            <a:ext cx="6337300" cy="287338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우리 느낌 뒤에 숨은 욕구를 인식하여 그에 따른 자신의 책임을 인정한다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908175" y="386397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403350" y="4437063"/>
            <a:ext cx="647700" cy="288925"/>
            <a:chOff x="839" y="2931"/>
            <a:chExt cx="408" cy="182"/>
          </a:xfrm>
        </p:grpSpPr>
        <p:sp>
          <p:nvSpPr>
            <p:cNvPr id="31781" name="AutoShape 23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57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1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3577" name="WordArt 25"/>
          <p:cNvSpPr>
            <a:spLocks noChangeArrowheads="1" noChangeShapeType="1" noTextEdit="1"/>
          </p:cNvSpPr>
          <p:nvPr/>
        </p:nvSpPr>
        <p:spPr bwMode="auto">
          <a:xfrm>
            <a:off x="2411413" y="4508500"/>
            <a:ext cx="3529012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네가 어제 저녁에 오지 않아서 나는 실망했어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2700338" y="4797425"/>
            <a:ext cx="142875" cy="144463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81" name="WordArt 29"/>
          <p:cNvSpPr>
            <a:spLocks noChangeArrowheads="1" noChangeShapeType="1" noTextEdit="1"/>
          </p:cNvSpPr>
          <p:nvPr/>
        </p:nvSpPr>
        <p:spPr bwMode="auto">
          <a:xfrm>
            <a:off x="2987675" y="4799013"/>
            <a:ext cx="53276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걱정거리가 있어서 너와 상의하고 싶었는데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네가 오지 않아서 실망했어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427538" y="4941888"/>
            <a:ext cx="1798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83" name="WordArt 31"/>
          <p:cNvSpPr>
            <a:spLocks noChangeArrowheads="1" noChangeShapeType="1" noTextEdit="1"/>
          </p:cNvSpPr>
          <p:nvPr/>
        </p:nvSpPr>
        <p:spPr bwMode="auto">
          <a:xfrm>
            <a:off x="4356100" y="5013325"/>
            <a:ext cx="1944688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원인이 되는 욕구를 표현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403350" y="5373688"/>
            <a:ext cx="647700" cy="288925"/>
            <a:chOff x="839" y="2931"/>
            <a:chExt cx="408" cy="182"/>
          </a:xfrm>
        </p:grpSpPr>
        <p:sp>
          <p:nvSpPr>
            <p:cNvPr id="31779" name="AutoShape 33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58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2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3587" name="WordArt 35"/>
          <p:cNvSpPr>
            <a:spLocks noChangeArrowheads="1" noChangeShapeType="1" noTextEdit="1"/>
          </p:cNvSpPr>
          <p:nvPr/>
        </p:nvSpPr>
        <p:spPr bwMode="auto">
          <a:xfrm>
            <a:off x="2411413" y="5446713"/>
            <a:ext cx="3455987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그 사람들이 계약을 취소해서 정말 짜증나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!"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>
            <a:off x="2698750" y="5732463"/>
            <a:ext cx="142875" cy="144462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89" name="WordArt 37"/>
          <p:cNvSpPr>
            <a:spLocks noChangeArrowheads="1" noChangeShapeType="1" noTextEdit="1"/>
          </p:cNvSpPr>
          <p:nvPr/>
        </p:nvSpPr>
        <p:spPr bwMode="auto">
          <a:xfrm>
            <a:off x="2987675" y="5734050"/>
            <a:ext cx="53276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그 사람들이 계약을 취소하는 바람에 계획한 일들이 무산되어 나는 정말 짜증나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!"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3592" name="AutoShape 40"/>
          <p:cNvSpPr>
            <a:spLocks noChangeArrowheads="1"/>
          </p:cNvSpPr>
          <p:nvPr/>
        </p:nvSpPr>
        <p:spPr bwMode="auto">
          <a:xfrm>
            <a:off x="2700338" y="6021388"/>
            <a:ext cx="142875" cy="144462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3593" name="WordArt 41"/>
          <p:cNvSpPr>
            <a:spLocks noChangeArrowheads="1" noChangeShapeType="1" noTextEdit="1"/>
          </p:cNvSpPr>
          <p:nvPr/>
        </p:nvSpPr>
        <p:spPr bwMode="auto">
          <a:xfrm>
            <a:off x="2987675" y="6021388"/>
            <a:ext cx="29527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그 사람들이 계약을 취소해서 정말 짜증났어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3594" name="WordArt 42"/>
          <p:cNvSpPr>
            <a:spLocks noChangeArrowheads="1" noChangeShapeType="1" noTextEdit="1"/>
          </p:cNvSpPr>
          <p:nvPr/>
        </p:nvSpPr>
        <p:spPr bwMode="auto">
          <a:xfrm>
            <a:off x="3059113" y="6237288"/>
            <a:ext cx="5329237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왜냐하면 작년에 경험하지 못한 학생들이 다시 경험할 기회가 되기를 바랐거든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3708400" y="6381750"/>
            <a:ext cx="4608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96" name="WordArt 44"/>
          <p:cNvSpPr>
            <a:spLocks noChangeArrowheads="1" noChangeShapeType="1" noTextEdit="1"/>
          </p:cNvSpPr>
          <p:nvPr/>
        </p:nvSpPr>
        <p:spPr bwMode="auto">
          <a:xfrm>
            <a:off x="4500563" y="6454775"/>
            <a:ext cx="2663825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충족되지 못한 욕구를 확인 시킴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042988" y="2565400"/>
            <a:ext cx="7058025" cy="2808288"/>
            <a:chOff x="657" y="1480"/>
            <a:chExt cx="4446" cy="1769"/>
          </a:xfrm>
        </p:grpSpPr>
        <p:sp>
          <p:nvSpPr>
            <p:cNvPr id="31775" name="AutoShape 46"/>
            <p:cNvSpPr>
              <a:spLocks noChangeArrowheads="1"/>
            </p:cNvSpPr>
            <p:nvPr/>
          </p:nvSpPr>
          <p:spPr bwMode="auto">
            <a:xfrm>
              <a:off x="657" y="1480"/>
              <a:ext cx="4446" cy="1769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6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111" y="1797"/>
              <a:ext cx="204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</a:rPr>
                <a:t>다른 사람의 말과 행동이</a:t>
              </a:r>
            </a:p>
          </p:txBody>
        </p:sp>
        <p:sp>
          <p:nvSpPr>
            <p:cNvPr id="31777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088" y="2340"/>
              <a:ext cx="3561" cy="1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</a:rPr>
                <a:t>우리가 갖는 느낌에 </a:t>
              </a:r>
              <a:r>
                <a:rPr lang="ko-KR" altLang="en-US" sz="48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자극</a:t>
              </a:r>
              <a:r>
                <a:rPr lang="ko-KR" altLang="en-US" sz="36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</a:rPr>
                <a:t>이 될 수는 있지만</a:t>
              </a:r>
            </a:p>
          </p:txBody>
        </p:sp>
        <p:sp>
          <p:nvSpPr>
            <p:cNvPr id="2360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154" y="2795"/>
              <a:ext cx="2495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절대로 </a:t>
              </a:r>
              <a:r>
                <a:rPr lang="ko-KR" altLang="en-US" sz="44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a typeface="(한)펜글씨체"/>
                </a:rPr>
                <a:t>원인</a:t>
              </a:r>
              <a:r>
                <a:rPr lang="ko-KR" altLang="en-US" sz="36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이 될 수는 없다</a:t>
              </a:r>
              <a:r>
                <a:rPr lang="en-US" altLang="ko-KR" sz="36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.</a:t>
              </a:r>
              <a:endParaRPr lang="ko-KR" alt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a typeface="(한)펜글씨체"/>
              </a:endParaRPr>
            </a:p>
          </p:txBody>
        </p:sp>
      </p:grpSp>
      <p:sp>
        <p:nvSpPr>
          <p:cNvPr id="44" name="WordArt 19"/>
          <p:cNvSpPr>
            <a:spLocks noChangeArrowheads="1" noChangeShapeType="1" noTextEdit="1"/>
          </p:cNvSpPr>
          <p:nvPr/>
        </p:nvSpPr>
        <p:spPr bwMode="auto">
          <a:xfrm>
            <a:off x="2951027" y="248455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67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5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2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4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5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1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65" grpId="0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80" grpId="0" animBg="1"/>
      <p:bldP spid="23588" grpId="0" animBg="1"/>
      <p:bldP spid="235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03350" y="1773238"/>
            <a:ext cx="6911975" cy="936625"/>
            <a:chOff x="703" y="1842"/>
            <a:chExt cx="4354" cy="862"/>
          </a:xfrm>
        </p:grpSpPr>
        <p:sp>
          <p:nvSpPr>
            <p:cNvPr id="33859" name="Rectangle 15"/>
            <p:cNvSpPr>
              <a:spLocks noChangeArrowheads="1"/>
            </p:cNvSpPr>
            <p:nvPr/>
          </p:nvSpPr>
          <p:spPr bwMode="auto">
            <a:xfrm>
              <a:off x="703" y="1842"/>
              <a:ext cx="4354" cy="862"/>
            </a:xfrm>
            <a:prstGeom prst="rect">
              <a:avLst/>
            </a:prstGeom>
            <a:solidFill>
              <a:srgbClr val="FFC92F">
                <a:alpha val="50195"/>
              </a:srgbClr>
            </a:solidFill>
            <a:ln w="28575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7886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11" y="1933"/>
              <a:ext cx="3538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"</a:t>
              </a:r>
              <a:r>
                <a:rPr lang="ko-KR" altLang="en-US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당신은 내가 지금까지 만난 사람 중에서 가장 이기적인 사람이야</a:t>
              </a: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!"</a:t>
              </a:r>
              <a:endParaRPr lang="ko-KR" altLang="en-US" sz="3600" b="1" kern="10">
                <a:ln w="9525">
                  <a:solidFill>
                    <a:srgbClr val="4C2600"/>
                  </a:solidFill>
                  <a:round/>
                  <a:headEnd/>
                  <a:tailEnd/>
                </a:ln>
                <a:solidFill>
                  <a:srgbClr val="4C2600"/>
                </a:solidFill>
                <a:latin typeface="HY센스L"/>
                <a:ea typeface="HY센스L"/>
              </a:endParaRPr>
            </a:p>
          </p:txBody>
        </p:sp>
        <p:sp>
          <p:nvSpPr>
            <p:cNvPr id="3386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109" y="2205"/>
              <a:ext cx="1523" cy="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/>
                <a:t>라는 말을 들었을 때</a:t>
              </a:r>
            </a:p>
          </p:txBody>
        </p:sp>
      </p:grpSp>
      <p:sp>
        <p:nvSpPr>
          <p:cNvPr id="78866" name="WordArt 18"/>
          <p:cNvSpPr>
            <a:spLocks noChangeArrowheads="1" noChangeShapeType="1" noTextEdit="1"/>
          </p:cNvSpPr>
          <p:nvPr/>
        </p:nvSpPr>
        <p:spPr bwMode="auto">
          <a:xfrm>
            <a:off x="2268538" y="2422525"/>
            <a:ext cx="677862" cy="14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반 응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: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latin typeface="HY견고딕"/>
              <a:ea typeface="HY견고딕"/>
            </a:endParaRPr>
          </a:p>
        </p:txBody>
      </p:sp>
      <p:sp>
        <p:nvSpPr>
          <p:cNvPr id="78867" name="WordArt 19"/>
          <p:cNvSpPr>
            <a:spLocks noChangeArrowheads="1" noChangeShapeType="1" noTextEdit="1"/>
          </p:cNvSpPr>
          <p:nvPr/>
        </p:nvSpPr>
        <p:spPr bwMode="auto">
          <a:xfrm>
            <a:off x="3132138" y="2422525"/>
            <a:ext cx="3455987" cy="14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아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내가 좀더 신경을 썼어야 했는데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!"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333300"/>
              </a:solidFill>
              <a:latin typeface="HY동녘M"/>
              <a:ea typeface="HY동녘M"/>
            </a:endParaRPr>
          </a:p>
        </p:txBody>
      </p:sp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18477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부정적인 말을 듣게 될 때 가능한 네가지 선택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71550" y="1341438"/>
            <a:ext cx="1008063" cy="287337"/>
            <a:chOff x="612" y="1026"/>
            <a:chExt cx="635" cy="272"/>
          </a:xfrm>
        </p:grpSpPr>
        <p:sp>
          <p:nvSpPr>
            <p:cNvPr id="33857" name="AutoShape 5"/>
            <p:cNvSpPr>
              <a:spLocks noChangeArrowheads="1"/>
            </p:cNvSpPr>
            <p:nvPr/>
          </p:nvSpPr>
          <p:spPr bwMode="auto">
            <a:xfrm>
              <a:off x="612" y="1026"/>
              <a:ext cx="635" cy="272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385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48" y="1071"/>
              <a:ext cx="363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FFCC00"/>
                  </a:solidFill>
                </a:rPr>
                <a:t>첫째</a:t>
              </a:r>
            </a:p>
          </p:txBody>
        </p:sp>
      </p:grpSp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2195513" y="1412875"/>
            <a:ext cx="1655762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80"/>
                </a:solidFill>
              </a:rPr>
              <a:t>자신을 탓하기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943100" y="1628775"/>
            <a:ext cx="5256213" cy="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8858" name="WordArt 10"/>
          <p:cNvSpPr>
            <a:spLocks noChangeArrowheads="1" noChangeShapeType="1" noTextEdit="1"/>
          </p:cNvSpPr>
          <p:nvPr/>
        </p:nvSpPr>
        <p:spPr bwMode="auto">
          <a:xfrm>
            <a:off x="4067175" y="1412875"/>
            <a:ext cx="2808288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  <a:latin typeface="HY수평선B"/>
                <a:ea typeface="HY수평선B"/>
              </a:rPr>
              <a:t>(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  <a:latin typeface="HY수평선B"/>
                <a:ea typeface="HY수평선B"/>
              </a:rPr>
              <a:t>비판과 비난을 개인적으로 받아들임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  <a:latin typeface="HY수평선B"/>
                <a:ea typeface="HY수평선B"/>
              </a:rPr>
              <a:t>)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6666"/>
              </a:solidFill>
              <a:latin typeface="HY수평선B"/>
              <a:ea typeface="HY수평선B"/>
            </a:endParaRPr>
          </a:p>
        </p:txBody>
      </p:sp>
      <p:sp>
        <p:nvSpPr>
          <p:cNvPr id="78900" name="Rectangle 52"/>
          <p:cNvSpPr>
            <a:spLocks noChangeArrowheads="1"/>
          </p:cNvSpPr>
          <p:nvPr/>
        </p:nvSpPr>
        <p:spPr bwMode="auto">
          <a:xfrm>
            <a:off x="1331913" y="1701800"/>
            <a:ext cx="7056437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2124075" y="1844675"/>
            <a:ext cx="215900" cy="144463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11413" y="1771650"/>
            <a:ext cx="50403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자신을 죄의식</a:t>
            </a:r>
            <a:r>
              <a:rPr lang="en-US" altLang="ko-KR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수치감</a:t>
            </a:r>
            <a:r>
              <a:rPr lang="en-US" altLang="ko-KR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우울한 느낌 쪽으로 기울게 함</a:t>
            </a: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2124075" y="2132013"/>
            <a:ext cx="215900" cy="144462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2411413" y="2060575"/>
            <a:ext cx="28082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자존심에 큰 손상을 입을 수 있음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971550" y="2493963"/>
            <a:ext cx="1008063" cy="287337"/>
            <a:chOff x="612" y="1026"/>
            <a:chExt cx="635" cy="272"/>
          </a:xfrm>
        </p:grpSpPr>
        <p:sp>
          <p:nvSpPr>
            <p:cNvPr id="33855" name="AutoShape 54"/>
            <p:cNvSpPr>
              <a:spLocks noChangeArrowheads="1"/>
            </p:cNvSpPr>
            <p:nvPr/>
          </p:nvSpPr>
          <p:spPr bwMode="auto">
            <a:xfrm>
              <a:off x="612" y="1026"/>
              <a:ext cx="635" cy="272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3856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748" y="1071"/>
              <a:ext cx="363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FFCC00"/>
                  </a:solidFill>
                </a:rPr>
                <a:t>둘째</a:t>
              </a:r>
            </a:p>
          </p:txBody>
        </p:sp>
      </p:grpSp>
      <p:sp>
        <p:nvSpPr>
          <p:cNvPr id="78904" name="Line 56"/>
          <p:cNvSpPr>
            <a:spLocks noChangeShapeType="1"/>
          </p:cNvSpPr>
          <p:nvPr/>
        </p:nvSpPr>
        <p:spPr bwMode="auto">
          <a:xfrm>
            <a:off x="1943100" y="2781300"/>
            <a:ext cx="5256213" cy="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8905" name="WordArt 57"/>
          <p:cNvSpPr>
            <a:spLocks noChangeArrowheads="1" noChangeShapeType="1" noTextEdit="1"/>
          </p:cNvSpPr>
          <p:nvPr/>
        </p:nvSpPr>
        <p:spPr bwMode="auto">
          <a:xfrm>
            <a:off x="4643438" y="2565400"/>
            <a:ext cx="2160587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  <a:latin typeface="HY수평선B"/>
                <a:ea typeface="HY수평선B"/>
              </a:rPr>
              <a:t>(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  <a:latin typeface="HY수평선B"/>
                <a:ea typeface="HY수평선B"/>
              </a:rPr>
              <a:t>상대를 나무라며 비난함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6666"/>
                </a:solidFill>
                <a:latin typeface="HY수평선B"/>
                <a:ea typeface="HY수평선B"/>
              </a:rPr>
              <a:t>)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6666"/>
              </a:solidFill>
              <a:latin typeface="HY수평선B"/>
              <a:ea typeface="HY수평선B"/>
            </a:endParaRPr>
          </a:p>
        </p:txBody>
      </p:sp>
      <p:sp>
        <p:nvSpPr>
          <p:cNvPr id="78906" name="WordArt 58"/>
          <p:cNvSpPr>
            <a:spLocks noChangeArrowheads="1" noChangeShapeType="1" noTextEdit="1"/>
          </p:cNvSpPr>
          <p:nvPr/>
        </p:nvSpPr>
        <p:spPr bwMode="auto">
          <a:xfrm>
            <a:off x="2197100" y="2565400"/>
            <a:ext cx="2303463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80"/>
                </a:solidFill>
              </a:rPr>
              <a:t>다른 사람을 탓하기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403350" y="2997200"/>
            <a:ext cx="6911975" cy="1152525"/>
            <a:chOff x="1020" y="2160"/>
            <a:chExt cx="4354" cy="726"/>
          </a:xfrm>
        </p:grpSpPr>
        <p:sp>
          <p:nvSpPr>
            <p:cNvPr id="33852" name="Rectangle 60"/>
            <p:cNvSpPr>
              <a:spLocks noChangeArrowheads="1"/>
            </p:cNvSpPr>
            <p:nvPr/>
          </p:nvSpPr>
          <p:spPr bwMode="auto">
            <a:xfrm>
              <a:off x="1020" y="2160"/>
              <a:ext cx="4354" cy="726"/>
            </a:xfrm>
            <a:prstGeom prst="rect">
              <a:avLst/>
            </a:prstGeom>
            <a:solidFill>
              <a:srgbClr val="FFC92F">
                <a:alpha val="50195"/>
              </a:srgbClr>
            </a:solidFill>
            <a:ln w="28575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7890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428" y="2222"/>
              <a:ext cx="3538" cy="1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"</a:t>
              </a:r>
              <a:r>
                <a:rPr lang="ko-KR" altLang="en-US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당신은 내가 지금까지 만난 사람 중에서 가장 이기적인 사람이야</a:t>
              </a: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!"</a:t>
              </a:r>
              <a:endParaRPr lang="ko-KR" altLang="en-US" sz="3600" b="1" kern="10">
                <a:ln w="9525">
                  <a:solidFill>
                    <a:srgbClr val="4C2600"/>
                  </a:solidFill>
                  <a:round/>
                  <a:headEnd/>
                  <a:tailEnd/>
                </a:ln>
                <a:solidFill>
                  <a:srgbClr val="4C2600"/>
                </a:solidFill>
                <a:latin typeface="HY센스L"/>
                <a:ea typeface="HY센스L"/>
              </a:endParaRPr>
            </a:p>
          </p:txBody>
        </p:sp>
        <p:sp>
          <p:nvSpPr>
            <p:cNvPr id="33854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6" y="2408"/>
              <a:ext cx="1523" cy="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/>
                <a:t>라는 말을 들었을 때</a:t>
              </a:r>
            </a:p>
          </p:txBody>
        </p:sp>
      </p:grpSp>
      <p:sp>
        <p:nvSpPr>
          <p:cNvPr id="78911" name="WordArt 63"/>
          <p:cNvSpPr>
            <a:spLocks noChangeArrowheads="1" noChangeShapeType="1" noTextEdit="1"/>
          </p:cNvSpPr>
          <p:nvPr/>
        </p:nvSpPr>
        <p:spPr bwMode="auto">
          <a:xfrm>
            <a:off x="2270125" y="3568700"/>
            <a:ext cx="677863" cy="14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반 응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: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latin typeface="HY견고딕"/>
              <a:ea typeface="HY견고딕"/>
            </a:endParaRPr>
          </a:p>
        </p:txBody>
      </p:sp>
      <p:sp>
        <p:nvSpPr>
          <p:cNvPr id="78912" name="WordArt 64"/>
          <p:cNvSpPr>
            <a:spLocks noChangeArrowheads="1" noChangeShapeType="1" noTextEdit="1"/>
          </p:cNvSpPr>
          <p:nvPr/>
        </p:nvSpPr>
        <p:spPr bwMode="auto">
          <a:xfrm>
            <a:off x="3133725" y="3575050"/>
            <a:ext cx="475297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당신이 어떻게 그런 말을 할 수 있어요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나는 당신이 원하는 대로</a:t>
            </a:r>
          </a:p>
        </p:txBody>
      </p:sp>
      <p:sp>
        <p:nvSpPr>
          <p:cNvPr id="78913" name="WordArt 65"/>
          <p:cNvSpPr>
            <a:spLocks noChangeArrowheads="1" noChangeShapeType="1" noTextEdit="1"/>
          </p:cNvSpPr>
          <p:nvPr/>
        </p:nvSpPr>
        <p:spPr bwMode="auto">
          <a:xfrm>
            <a:off x="3205163" y="3786188"/>
            <a:ext cx="396081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항상 배려해 주었는데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당신이야말로 정말 이기적이군요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333300"/>
              </a:solidFill>
              <a:latin typeface="HY동녘M"/>
              <a:ea typeface="HY동녘M"/>
            </a:endParaRPr>
          </a:p>
        </p:txBody>
      </p:sp>
      <p:sp>
        <p:nvSpPr>
          <p:cNvPr id="78914" name="Rectangle 66"/>
          <p:cNvSpPr>
            <a:spLocks noChangeArrowheads="1"/>
          </p:cNvSpPr>
          <p:nvPr/>
        </p:nvSpPr>
        <p:spPr bwMode="auto">
          <a:xfrm>
            <a:off x="1331913" y="2925763"/>
            <a:ext cx="7056437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15" name="AutoShape 67"/>
          <p:cNvSpPr>
            <a:spLocks noChangeArrowheads="1"/>
          </p:cNvSpPr>
          <p:nvPr/>
        </p:nvSpPr>
        <p:spPr bwMode="auto">
          <a:xfrm>
            <a:off x="2124075" y="3000375"/>
            <a:ext cx="215900" cy="144463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16" name="Rectangle 68"/>
          <p:cNvSpPr>
            <a:spLocks noChangeArrowheads="1"/>
          </p:cNvSpPr>
          <p:nvPr/>
        </p:nvSpPr>
        <p:spPr bwMode="auto">
          <a:xfrm>
            <a:off x="2411413" y="2925763"/>
            <a:ext cx="1584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분노를 느끼게 됨</a:t>
            </a: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971550" y="3357563"/>
            <a:ext cx="1008063" cy="287337"/>
            <a:chOff x="612" y="1026"/>
            <a:chExt cx="635" cy="272"/>
          </a:xfrm>
        </p:grpSpPr>
        <p:sp>
          <p:nvSpPr>
            <p:cNvPr id="33850" name="AutoShape 70"/>
            <p:cNvSpPr>
              <a:spLocks noChangeArrowheads="1"/>
            </p:cNvSpPr>
            <p:nvPr/>
          </p:nvSpPr>
          <p:spPr bwMode="auto">
            <a:xfrm>
              <a:off x="612" y="1026"/>
              <a:ext cx="635" cy="272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385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748" y="1071"/>
              <a:ext cx="363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FFCC00"/>
                  </a:solidFill>
                </a:rPr>
                <a:t>셋째</a:t>
              </a:r>
            </a:p>
          </p:txBody>
        </p:sp>
      </p:grpSp>
      <p:sp>
        <p:nvSpPr>
          <p:cNvPr id="78920" name="WordArt 72"/>
          <p:cNvSpPr>
            <a:spLocks noChangeArrowheads="1" noChangeShapeType="1" noTextEdit="1"/>
          </p:cNvSpPr>
          <p:nvPr/>
        </p:nvSpPr>
        <p:spPr bwMode="auto">
          <a:xfrm>
            <a:off x="2195513" y="3429000"/>
            <a:ext cx="3960812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80"/>
                </a:solidFill>
              </a:rPr>
              <a:t>자신의 느낌과 욕구를 인식하기</a:t>
            </a:r>
          </a:p>
        </p:txBody>
      </p:sp>
      <p:sp>
        <p:nvSpPr>
          <p:cNvPr id="78921" name="Line 73"/>
          <p:cNvSpPr>
            <a:spLocks noChangeShapeType="1"/>
          </p:cNvSpPr>
          <p:nvPr/>
        </p:nvSpPr>
        <p:spPr bwMode="auto">
          <a:xfrm>
            <a:off x="1943100" y="3644900"/>
            <a:ext cx="5256213" cy="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403350" y="3787775"/>
            <a:ext cx="6911975" cy="1152525"/>
            <a:chOff x="1020" y="2160"/>
            <a:chExt cx="4354" cy="726"/>
          </a:xfrm>
        </p:grpSpPr>
        <p:sp>
          <p:nvSpPr>
            <p:cNvPr id="33847" name="Rectangle 75"/>
            <p:cNvSpPr>
              <a:spLocks noChangeArrowheads="1"/>
            </p:cNvSpPr>
            <p:nvPr/>
          </p:nvSpPr>
          <p:spPr bwMode="auto">
            <a:xfrm>
              <a:off x="1020" y="2160"/>
              <a:ext cx="4354" cy="726"/>
            </a:xfrm>
            <a:prstGeom prst="rect">
              <a:avLst/>
            </a:prstGeom>
            <a:solidFill>
              <a:srgbClr val="FFC92F">
                <a:alpha val="50195"/>
              </a:srgbClr>
            </a:solidFill>
            <a:ln w="28575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78924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1428" y="2222"/>
              <a:ext cx="3538" cy="1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"</a:t>
              </a:r>
              <a:r>
                <a:rPr lang="ko-KR" altLang="en-US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당신은 내가 지금까지 만난 사람 중에서 가장 이기적인 사람이야</a:t>
              </a: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!"</a:t>
              </a:r>
              <a:endParaRPr lang="ko-KR" altLang="en-US" sz="3600" b="1" kern="10">
                <a:ln w="9525">
                  <a:solidFill>
                    <a:srgbClr val="4C2600"/>
                  </a:solidFill>
                  <a:round/>
                  <a:headEnd/>
                  <a:tailEnd/>
                </a:ln>
                <a:solidFill>
                  <a:srgbClr val="4C2600"/>
                </a:solidFill>
                <a:latin typeface="HY센스L"/>
                <a:ea typeface="HY센스L"/>
              </a:endParaRPr>
            </a:p>
          </p:txBody>
        </p:sp>
        <p:sp>
          <p:nvSpPr>
            <p:cNvPr id="33849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6" y="2408"/>
              <a:ext cx="1523" cy="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/>
                <a:t>라는 말을 들었을 때</a:t>
              </a:r>
            </a:p>
          </p:txBody>
        </p:sp>
      </p:grpSp>
      <p:sp>
        <p:nvSpPr>
          <p:cNvPr id="78926" name="WordArt 78"/>
          <p:cNvSpPr>
            <a:spLocks noChangeArrowheads="1" noChangeShapeType="1" noTextEdit="1"/>
          </p:cNvSpPr>
          <p:nvPr/>
        </p:nvSpPr>
        <p:spPr bwMode="auto">
          <a:xfrm>
            <a:off x="2268538" y="4506913"/>
            <a:ext cx="677862" cy="147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반 응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: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latin typeface="HY견고딕"/>
              <a:ea typeface="HY견고딕"/>
            </a:endParaRPr>
          </a:p>
        </p:txBody>
      </p:sp>
      <p:sp>
        <p:nvSpPr>
          <p:cNvPr id="78927" name="WordArt 79"/>
          <p:cNvSpPr>
            <a:spLocks noChangeArrowheads="1" noChangeShapeType="1" noTextEdit="1"/>
          </p:cNvSpPr>
          <p:nvPr/>
        </p:nvSpPr>
        <p:spPr bwMode="auto">
          <a:xfrm>
            <a:off x="3132138" y="4508500"/>
            <a:ext cx="475297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당신의 그런 말에 나는 정말 마음이 아픕니다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.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왜냐하면 당신의 일에</a:t>
            </a:r>
          </a:p>
        </p:txBody>
      </p:sp>
      <p:sp>
        <p:nvSpPr>
          <p:cNvPr id="78928" name="WordArt 80"/>
          <p:cNvSpPr>
            <a:spLocks noChangeArrowheads="1" noChangeShapeType="1" noTextEdit="1"/>
          </p:cNvSpPr>
          <p:nvPr/>
        </p:nvSpPr>
        <p:spPr bwMode="auto">
          <a:xfrm>
            <a:off x="3203575" y="4724400"/>
            <a:ext cx="4465638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대해 내가 얼마나 신경 쓰고 노력하는지 인정받고 싶기 때문입니다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333300"/>
              </a:solidFill>
              <a:latin typeface="HY동녘M"/>
              <a:ea typeface="HY동녘M"/>
            </a:endParaRPr>
          </a:p>
        </p:txBody>
      </p:sp>
      <p:sp>
        <p:nvSpPr>
          <p:cNvPr id="78929" name="Rectangle 81"/>
          <p:cNvSpPr>
            <a:spLocks noChangeArrowheads="1"/>
          </p:cNvSpPr>
          <p:nvPr/>
        </p:nvSpPr>
        <p:spPr bwMode="auto">
          <a:xfrm>
            <a:off x="1331913" y="3714750"/>
            <a:ext cx="7056437" cy="129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32" name="AutoShape 84"/>
          <p:cNvSpPr>
            <a:spLocks noChangeArrowheads="1"/>
          </p:cNvSpPr>
          <p:nvPr/>
        </p:nvSpPr>
        <p:spPr bwMode="auto">
          <a:xfrm>
            <a:off x="2122488" y="3789363"/>
            <a:ext cx="215900" cy="144462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33" name="Rectangle 85"/>
          <p:cNvSpPr>
            <a:spLocks noChangeArrowheads="1"/>
          </p:cNvSpPr>
          <p:nvPr/>
        </p:nvSpPr>
        <p:spPr bwMode="auto">
          <a:xfrm>
            <a:off x="2409825" y="3716338"/>
            <a:ext cx="3457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느낌과 욕구에 초점을 맞추어 표현</a:t>
            </a:r>
          </a:p>
        </p:txBody>
      </p:sp>
      <p:sp>
        <p:nvSpPr>
          <p:cNvPr id="78934" name="AutoShape 86"/>
          <p:cNvSpPr>
            <a:spLocks noChangeArrowheads="1"/>
          </p:cNvSpPr>
          <p:nvPr/>
        </p:nvSpPr>
        <p:spPr bwMode="auto">
          <a:xfrm>
            <a:off x="2124075" y="4076700"/>
            <a:ext cx="215900" cy="144463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35" name="Rectangle 87"/>
          <p:cNvSpPr>
            <a:spLocks noChangeArrowheads="1"/>
          </p:cNvSpPr>
          <p:nvPr/>
        </p:nvSpPr>
        <p:spPr bwMode="auto">
          <a:xfrm>
            <a:off x="2411413" y="4003675"/>
            <a:ext cx="5689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현재의 상처 받은 느낌은 나의 욕구에서 비롯되었음을 인식할 수 있음</a:t>
            </a:r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971550" y="4435475"/>
            <a:ext cx="1008063" cy="287338"/>
            <a:chOff x="612" y="1026"/>
            <a:chExt cx="635" cy="272"/>
          </a:xfrm>
        </p:grpSpPr>
        <p:sp>
          <p:nvSpPr>
            <p:cNvPr id="33845" name="AutoShape 96"/>
            <p:cNvSpPr>
              <a:spLocks noChangeArrowheads="1"/>
            </p:cNvSpPr>
            <p:nvPr/>
          </p:nvSpPr>
          <p:spPr bwMode="auto">
            <a:xfrm>
              <a:off x="612" y="1026"/>
              <a:ext cx="635" cy="272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3846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748" y="1071"/>
              <a:ext cx="363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FFCC00"/>
                  </a:solidFill>
                </a:rPr>
                <a:t>넷째</a:t>
              </a:r>
            </a:p>
          </p:txBody>
        </p:sp>
      </p:grpSp>
      <p:sp>
        <p:nvSpPr>
          <p:cNvPr id="78946" name="WordArt 98"/>
          <p:cNvSpPr>
            <a:spLocks noChangeArrowheads="1" noChangeShapeType="1" noTextEdit="1"/>
          </p:cNvSpPr>
          <p:nvPr/>
        </p:nvSpPr>
        <p:spPr bwMode="auto">
          <a:xfrm>
            <a:off x="2195513" y="4508500"/>
            <a:ext cx="4679950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80"/>
                </a:solidFill>
              </a:rPr>
              <a:t>다른 사람의 느낌과 욕구 인식하기</a:t>
            </a:r>
          </a:p>
        </p:txBody>
      </p:sp>
      <p:sp>
        <p:nvSpPr>
          <p:cNvPr id="78947" name="Line 99"/>
          <p:cNvSpPr>
            <a:spLocks noChangeShapeType="1"/>
          </p:cNvSpPr>
          <p:nvPr/>
        </p:nvSpPr>
        <p:spPr bwMode="auto">
          <a:xfrm>
            <a:off x="1943100" y="4722813"/>
            <a:ext cx="5256213" cy="0"/>
          </a:xfrm>
          <a:prstGeom prst="line">
            <a:avLst/>
          </a:prstGeom>
          <a:noFill/>
          <a:ln w="57150" cmpd="thinThick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1403350" y="4868863"/>
            <a:ext cx="6911975" cy="1152525"/>
            <a:chOff x="1020" y="2160"/>
            <a:chExt cx="4354" cy="726"/>
          </a:xfrm>
        </p:grpSpPr>
        <p:sp>
          <p:nvSpPr>
            <p:cNvPr id="33842" name="Rectangle 101"/>
            <p:cNvSpPr>
              <a:spLocks noChangeArrowheads="1"/>
            </p:cNvSpPr>
            <p:nvPr/>
          </p:nvSpPr>
          <p:spPr bwMode="auto">
            <a:xfrm>
              <a:off x="1020" y="2160"/>
              <a:ext cx="4354" cy="726"/>
            </a:xfrm>
            <a:prstGeom prst="rect">
              <a:avLst/>
            </a:prstGeom>
            <a:solidFill>
              <a:srgbClr val="FFC92F">
                <a:alpha val="50195"/>
              </a:srgbClr>
            </a:solidFill>
            <a:ln w="28575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78950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428" y="2222"/>
              <a:ext cx="3538" cy="1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"</a:t>
              </a:r>
              <a:r>
                <a:rPr lang="ko-KR" altLang="en-US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당신은 내가 지금까지 만난 사람 중에서 가장 이기적인 사람이야</a:t>
              </a:r>
              <a:r>
                <a:rPr lang="en-US" altLang="ko-KR" sz="3600" b="1" kern="10">
                  <a:ln w="9525">
                    <a:solidFill>
                      <a:srgbClr val="4C2600"/>
                    </a:solidFill>
                    <a:round/>
                    <a:headEnd/>
                    <a:tailEnd/>
                  </a:ln>
                  <a:solidFill>
                    <a:srgbClr val="4C2600"/>
                  </a:solidFill>
                  <a:latin typeface="HY센스L"/>
                  <a:ea typeface="HY센스L"/>
                </a:rPr>
                <a:t>!"</a:t>
              </a:r>
              <a:endParaRPr lang="ko-KR" altLang="en-US" sz="3600" b="1" kern="10">
                <a:ln w="9525">
                  <a:solidFill>
                    <a:srgbClr val="4C2600"/>
                  </a:solidFill>
                  <a:round/>
                  <a:headEnd/>
                  <a:tailEnd/>
                </a:ln>
                <a:solidFill>
                  <a:srgbClr val="4C2600"/>
                </a:solidFill>
                <a:latin typeface="HY센스L"/>
                <a:ea typeface="HY센스L"/>
              </a:endParaRPr>
            </a:p>
          </p:txBody>
        </p:sp>
        <p:sp>
          <p:nvSpPr>
            <p:cNvPr id="33844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6" y="2408"/>
              <a:ext cx="1523" cy="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/>
                <a:t>라는 말을 들었을 때</a:t>
              </a:r>
            </a:p>
          </p:txBody>
        </p:sp>
      </p:grpSp>
      <p:sp>
        <p:nvSpPr>
          <p:cNvPr id="78952" name="WordArt 104"/>
          <p:cNvSpPr>
            <a:spLocks noChangeArrowheads="1" noChangeShapeType="1" noTextEdit="1"/>
          </p:cNvSpPr>
          <p:nvPr/>
        </p:nvSpPr>
        <p:spPr bwMode="auto">
          <a:xfrm>
            <a:off x="2268538" y="5588000"/>
            <a:ext cx="677862" cy="14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반 응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HY견고딕"/>
                <a:ea typeface="HY견고딕"/>
              </a:rPr>
              <a:t>: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latin typeface="HY견고딕"/>
              <a:ea typeface="HY견고딕"/>
            </a:endParaRPr>
          </a:p>
        </p:txBody>
      </p:sp>
      <p:sp>
        <p:nvSpPr>
          <p:cNvPr id="78953" name="WordArt 105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752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당신이 원하는 것에 대해 더 많은 배려가 필요했는데</a:t>
            </a:r>
          </a:p>
        </p:txBody>
      </p:sp>
      <p:sp>
        <p:nvSpPr>
          <p:cNvPr id="78954" name="WordArt 106"/>
          <p:cNvSpPr>
            <a:spLocks noChangeArrowheads="1" noChangeShapeType="1" noTextEdit="1"/>
          </p:cNvSpPr>
          <p:nvPr/>
        </p:nvSpPr>
        <p:spPr bwMode="auto">
          <a:xfrm>
            <a:off x="3203575" y="5805488"/>
            <a:ext cx="230505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부족하여 실망하였나요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333300"/>
                </a:solidFill>
                <a:latin typeface="HY동녘M"/>
                <a:ea typeface="HY동녘M"/>
              </a:rPr>
              <a:t>?"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333300"/>
              </a:solidFill>
              <a:latin typeface="HY동녘M"/>
              <a:ea typeface="HY동녘M"/>
            </a:endParaRPr>
          </a:p>
        </p:txBody>
      </p:sp>
      <p:sp>
        <p:nvSpPr>
          <p:cNvPr id="78955" name="Rectangle 107"/>
          <p:cNvSpPr>
            <a:spLocks noChangeArrowheads="1"/>
          </p:cNvSpPr>
          <p:nvPr/>
        </p:nvSpPr>
        <p:spPr bwMode="auto">
          <a:xfrm>
            <a:off x="1331913" y="4797425"/>
            <a:ext cx="7056437" cy="129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56" name="AutoShape 108"/>
          <p:cNvSpPr>
            <a:spLocks noChangeArrowheads="1"/>
          </p:cNvSpPr>
          <p:nvPr/>
        </p:nvSpPr>
        <p:spPr bwMode="auto">
          <a:xfrm>
            <a:off x="2124075" y="4940300"/>
            <a:ext cx="215900" cy="144463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57" name="Rectangle 109"/>
          <p:cNvSpPr>
            <a:spLocks noChangeArrowheads="1"/>
          </p:cNvSpPr>
          <p:nvPr/>
        </p:nvSpPr>
        <p:spPr bwMode="auto">
          <a:xfrm>
            <a:off x="2411413" y="4867275"/>
            <a:ext cx="360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욕구</a:t>
            </a:r>
            <a:r>
              <a:rPr lang="en-US" altLang="ko-KR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희망</a:t>
            </a:r>
            <a:r>
              <a:rPr lang="en-US" altLang="ko-KR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가치관이나 생각을 인정</a:t>
            </a:r>
          </a:p>
        </p:txBody>
      </p:sp>
      <p:sp>
        <p:nvSpPr>
          <p:cNvPr id="78958" name="AutoShape 110"/>
          <p:cNvSpPr>
            <a:spLocks noChangeArrowheads="1"/>
          </p:cNvSpPr>
          <p:nvPr/>
        </p:nvSpPr>
        <p:spPr bwMode="auto">
          <a:xfrm>
            <a:off x="2125663" y="5227638"/>
            <a:ext cx="215900" cy="144462"/>
          </a:xfrm>
          <a:prstGeom prst="rightArrow">
            <a:avLst>
              <a:gd name="adj1" fmla="val 62741"/>
              <a:gd name="adj2" fmla="val 65177"/>
            </a:avLst>
          </a:prstGeom>
          <a:solidFill>
            <a:srgbClr val="666633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78959" name="Rectangle 111"/>
          <p:cNvSpPr>
            <a:spLocks noChangeArrowheads="1"/>
          </p:cNvSpPr>
          <p:nvPr/>
        </p:nvSpPr>
        <p:spPr bwMode="auto">
          <a:xfrm>
            <a:off x="2413000" y="5154613"/>
            <a:ext cx="3168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b="1" dirty="0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느낌에 대하여 책임을 </a:t>
            </a:r>
            <a:r>
              <a:rPr lang="ko-KR" altLang="en-US" sz="1400" b="1" dirty="0" smtClean="0">
                <a:solidFill>
                  <a:srgbClr val="4C2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표현</a:t>
            </a:r>
            <a:endParaRPr lang="ko-KR" altLang="en-US" sz="1400" b="1" dirty="0">
              <a:solidFill>
                <a:srgbClr val="4C26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48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7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7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7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9" dur="500"/>
                                        <p:tgtEl>
                                          <p:spTgt spid="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7" dur="2000"/>
                                        <p:tgtEl>
                                          <p:spTgt spid="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1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7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7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7" dur="500"/>
                                        <p:tgtEl>
                                          <p:spTgt spid="7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5" dur="500"/>
                                        <p:tgtEl>
                                          <p:spTgt spid="7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7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7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3" dur="2000"/>
                                        <p:tgtEl>
                                          <p:spTgt spid="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4" dur="1000"/>
                                        <p:tgtEl>
                                          <p:spTgt spid="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2000"/>
                                        <p:tgtEl>
                                          <p:spTgt spid="7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7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3" dur="500"/>
                                        <p:tgtEl>
                                          <p:spTgt spid="7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7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1" dur="500"/>
                                        <p:tgtEl>
                                          <p:spTgt spid="7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7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0" grpId="0" animBg="1"/>
      <p:bldP spid="78859" grpId="0" animBg="1"/>
      <p:bldP spid="78860" grpId="0"/>
      <p:bldP spid="78861" grpId="0" animBg="1"/>
      <p:bldP spid="78862" grpId="0"/>
      <p:bldP spid="78914" grpId="0" animBg="1"/>
      <p:bldP spid="78915" grpId="0" animBg="1"/>
      <p:bldP spid="78916" grpId="0"/>
      <p:bldP spid="78929" grpId="0" animBg="1"/>
      <p:bldP spid="78932" grpId="0" animBg="1"/>
      <p:bldP spid="78933" grpId="0"/>
      <p:bldP spid="78934" grpId="0" animBg="1"/>
      <p:bldP spid="78935" grpId="0"/>
      <p:bldP spid="78955" grpId="0" animBg="1"/>
      <p:bldP spid="78956" grpId="0" animBg="1"/>
      <p:bldP spid="78957" grpId="0"/>
      <p:bldP spid="78958" grpId="0" animBg="1"/>
      <p:bldP spid="789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11" name="WordArt 6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욕구를 인식하는 표현 이해하기</a:t>
            </a:r>
          </a:p>
        </p:txBody>
      </p:sp>
      <p:sp>
        <p:nvSpPr>
          <p:cNvPr id="83012" name="WordArt 68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59450" cy="309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(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책임을 인정하는 표현에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'○'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책임을 전가하는 표현에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'×'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83013" name="Oval 69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14" name="WordArt 70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네가 쓰레기를 교실 바닥에 버려서 나는 정말 실망했어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83015" name="WordArt 71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83016" name="Oval 72"/>
          <p:cNvSpPr>
            <a:spLocks noChangeArrowheads="1"/>
          </p:cNvSpPr>
          <p:nvPr/>
        </p:nvSpPr>
        <p:spPr bwMode="auto">
          <a:xfrm>
            <a:off x="1547813" y="3498850"/>
            <a:ext cx="144462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17" name="Rectangle 73"/>
          <p:cNvSpPr>
            <a:spLocks noChangeArrowheads="1"/>
          </p:cNvSpPr>
          <p:nvPr/>
        </p:nvSpPr>
        <p:spPr bwMode="auto">
          <a:xfrm>
            <a:off x="1835150" y="3429000"/>
            <a:ext cx="6337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실망한 느낌에 대한 책임이 오직 상대의 행위에 있다고 암시</a:t>
            </a:r>
          </a:p>
        </p:txBody>
      </p:sp>
      <p:sp>
        <p:nvSpPr>
          <p:cNvPr id="83018" name="Oval 74"/>
          <p:cNvSpPr>
            <a:spLocks noChangeArrowheads="1"/>
          </p:cNvSpPr>
          <p:nvPr/>
        </p:nvSpPr>
        <p:spPr bwMode="auto">
          <a:xfrm>
            <a:off x="1547813" y="3859213"/>
            <a:ext cx="144462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1835150" y="3789363"/>
            <a:ext cx="64087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느낌에 영향을 미치는 욕구나 생각을 표현하는 것이 바람직함</a:t>
            </a:r>
          </a:p>
        </p:txBody>
      </p:sp>
      <p:sp>
        <p:nvSpPr>
          <p:cNvPr id="83020" name="AutoShape 76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▶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나는 네가 쓰레기를 교실 바닥에 버려서 실망했어</a:t>
            </a: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4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왜냐하면 학생들이 깨끗한 환경에서 공부할 수 있기를 바라기 때문이야</a:t>
            </a: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23" name="Oval 79"/>
          <p:cNvSpPr>
            <a:spLocks noChangeArrowheads="1"/>
          </p:cNvSpPr>
          <p:nvPr/>
        </p:nvSpPr>
        <p:spPr bwMode="auto">
          <a:xfrm>
            <a:off x="1116013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24" name="WordArt 80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나는 서로 존중하는 분위기가 중요하다고 생각하기 때문에</a:t>
            </a:r>
          </a:p>
        </p:txBody>
      </p:sp>
      <p:sp>
        <p:nvSpPr>
          <p:cNvPr id="83025" name="WordArt 81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83026" name="WordArt 82"/>
          <p:cNvSpPr>
            <a:spLocks noChangeArrowheads="1" noChangeShapeType="1" noTextEdit="1"/>
          </p:cNvSpPr>
          <p:nvPr/>
        </p:nvSpPr>
        <p:spPr bwMode="auto">
          <a:xfrm>
            <a:off x="1692275" y="3429000"/>
            <a:ext cx="4248150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당신이 그렇게 말하면 정말 화가납니다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29" name="Oval 85"/>
          <p:cNvSpPr>
            <a:spLocks noChangeArrowheads="1"/>
          </p:cNvSpPr>
          <p:nvPr/>
        </p:nvSpPr>
        <p:spPr bwMode="auto">
          <a:xfrm>
            <a:off x="1116013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30" name="WordArt 86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너와 저녁에 함께 시험공부를 하고 싶었는데</a:t>
            </a:r>
          </a:p>
        </p:txBody>
      </p:sp>
      <p:sp>
        <p:nvSpPr>
          <p:cNvPr id="83031" name="WordArt 87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83032" name="WordArt 88"/>
          <p:cNvSpPr>
            <a:spLocks noChangeArrowheads="1" noChangeShapeType="1" noTextEdit="1"/>
          </p:cNvSpPr>
          <p:nvPr/>
        </p:nvSpPr>
        <p:spPr bwMode="auto">
          <a:xfrm>
            <a:off x="1692275" y="3429000"/>
            <a:ext cx="4895850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오지 않겠다고 하니까 정말 섭섭해</a:t>
            </a:r>
          </a:p>
        </p:txBody>
      </p:sp>
      <p:sp>
        <p:nvSpPr>
          <p:cNvPr id="83033" name="Rectangle 89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34" name="Oval 90"/>
          <p:cNvSpPr>
            <a:spLocks noChangeArrowheads="1"/>
          </p:cNvSpPr>
          <p:nvPr/>
        </p:nvSpPr>
        <p:spPr bwMode="auto">
          <a:xfrm>
            <a:off x="1331913" y="30654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35" name="WordArt 91"/>
          <p:cNvSpPr>
            <a:spLocks noChangeArrowheads="1" noChangeShapeType="1" noTextEdit="1"/>
          </p:cNvSpPr>
          <p:nvPr/>
        </p:nvSpPr>
        <p:spPr bwMode="auto">
          <a:xfrm>
            <a:off x="1908175" y="29972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당신이 하겠다고 말한 일을 하지 않아서 정말 실망했어</a:t>
            </a:r>
          </a:p>
        </p:txBody>
      </p:sp>
      <p:sp>
        <p:nvSpPr>
          <p:cNvPr id="83036" name="WordArt 92"/>
          <p:cNvSpPr>
            <a:spLocks noChangeArrowheads="1" noChangeShapeType="1" noTextEdit="1"/>
          </p:cNvSpPr>
          <p:nvPr/>
        </p:nvSpPr>
        <p:spPr bwMode="auto">
          <a:xfrm>
            <a:off x="3635375" y="27082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83041" name="AutoShape 97"/>
          <p:cNvSpPr>
            <a:spLocks noChangeArrowheads="1"/>
          </p:cNvSpPr>
          <p:nvPr/>
        </p:nvSpPr>
        <p:spPr bwMode="auto">
          <a:xfrm>
            <a:off x="18351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나는 당신의 말을 신뢰할 수 있기를 바라기 때문에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  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당신이 하겠다던 일을 하지 않아서 정말 실망했어</a:t>
            </a:r>
          </a:p>
        </p:txBody>
      </p:sp>
      <p:sp>
        <p:nvSpPr>
          <p:cNvPr id="83042" name="Rectangle 98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43" name="Oval 99"/>
          <p:cNvSpPr>
            <a:spLocks noChangeArrowheads="1"/>
          </p:cNvSpPr>
          <p:nvPr/>
        </p:nvSpPr>
        <p:spPr bwMode="auto">
          <a:xfrm>
            <a:off x="1116013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44" name="WordArt 100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지금쯤 작업이 많이 진행되었으면 했는데</a:t>
            </a:r>
          </a:p>
        </p:txBody>
      </p:sp>
      <p:sp>
        <p:nvSpPr>
          <p:cNvPr id="83045" name="WordArt 101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83046" name="WordArt 102"/>
          <p:cNvSpPr>
            <a:spLocks noChangeArrowheads="1" noChangeShapeType="1" noTextEdit="1"/>
          </p:cNvSpPr>
          <p:nvPr/>
        </p:nvSpPr>
        <p:spPr bwMode="auto">
          <a:xfrm>
            <a:off x="1692275" y="3429000"/>
            <a:ext cx="4895850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그렇지 못해서 정말 걱정입니다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83047" name="Rectangle 103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48" name="Oval 104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49" name="WordArt 105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나는 다른 사람들이 흠잡는 말을 할 때</a:t>
            </a:r>
          </a:p>
        </p:txBody>
      </p:sp>
      <p:sp>
        <p:nvSpPr>
          <p:cNvPr id="83050" name="WordArt 106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83051" name="AutoShape 107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나는 비판 받기 보다는 인정받고 싶기 때문에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  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사람들이 흠잡는 말을 하면 마음이 아파요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83052" name="WordArt 108"/>
          <p:cNvSpPr>
            <a:spLocks noChangeArrowheads="1" noChangeShapeType="1" noTextEdit="1"/>
          </p:cNvSpPr>
          <p:nvPr/>
        </p:nvSpPr>
        <p:spPr bwMode="auto">
          <a:xfrm>
            <a:off x="1692275" y="3429000"/>
            <a:ext cx="2232025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마음이 아파요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83053" name="Rectangle 109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54" name="Oval 110"/>
          <p:cNvSpPr>
            <a:spLocks noChangeArrowheads="1"/>
          </p:cNvSpPr>
          <p:nvPr/>
        </p:nvSpPr>
        <p:spPr bwMode="auto">
          <a:xfrm>
            <a:off x="1116013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83055" name="WordArt 111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아이들보다 학교에 먼저 도착하고 싶은데</a:t>
            </a:r>
          </a:p>
        </p:txBody>
      </p:sp>
      <p:sp>
        <p:nvSpPr>
          <p:cNvPr id="83056" name="WordArt 112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83057" name="WordArt 113"/>
          <p:cNvSpPr>
            <a:spLocks noChangeArrowheads="1" noChangeShapeType="1" noTextEdit="1"/>
          </p:cNvSpPr>
          <p:nvPr/>
        </p:nvSpPr>
        <p:spPr bwMode="auto">
          <a:xfrm>
            <a:off x="1692275" y="3429000"/>
            <a:ext cx="5616575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집까지 태워다 주신다니 고맙습니다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</p:spTree>
    <p:extLst>
      <p:ext uri="{BB962C8B-B14F-4D97-AF65-F5344CB8AC3E}">
        <p14:creationId xmlns:p14="http://schemas.microsoft.com/office/powerpoint/2010/main" val="23452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10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5" dur="2000"/>
                                        <p:tgtEl>
                                          <p:spTgt spid="8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8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8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8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10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8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1000"/>
                                        <p:tgtEl>
                                          <p:spTgt spid="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2" dur="2000"/>
                                        <p:tgtEl>
                                          <p:spTgt spid="83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8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8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1000"/>
                                        <p:tgtEl>
                                          <p:spTgt spid="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8" dur="1000"/>
                                        <p:tgtEl>
                                          <p:spTgt spid="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8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3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3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13" grpId="0" animBg="1"/>
      <p:bldP spid="83016" grpId="0" animBg="1"/>
      <p:bldP spid="83017" grpId="0"/>
      <p:bldP spid="83018" grpId="0" animBg="1"/>
      <p:bldP spid="83019" grpId="0"/>
      <p:bldP spid="83020" grpId="0" animBg="1"/>
      <p:bldP spid="83022" grpId="0" animBg="1"/>
      <p:bldP spid="83023" grpId="0" animBg="1"/>
      <p:bldP spid="83028" grpId="0" animBg="1"/>
      <p:bldP spid="83029" grpId="0" animBg="1"/>
      <p:bldP spid="83033" grpId="0" animBg="1"/>
      <p:bldP spid="83034" grpId="0" animBg="1"/>
      <p:bldP spid="83041" grpId="0" animBg="1"/>
      <p:bldP spid="83042" grpId="0" animBg="1"/>
      <p:bldP spid="83043" grpId="0" animBg="1"/>
      <p:bldP spid="83047" grpId="0" animBg="1"/>
      <p:bldP spid="83048" grpId="0" animBg="1"/>
      <p:bldP spid="83051" grpId="0" animBg="1"/>
      <p:bldP spid="83053" grpId="0" animBg="1"/>
      <p:bldP spid="830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solidFill>
                  <a:srgbClr val="7030A0"/>
                </a:solidFill>
              </a:rPr>
              <a:t>3.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욕구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  <a:r>
              <a:rPr lang="ko-KR" altLang="en-US" sz="1600" dirty="0" smtClean="0">
                <a:solidFill>
                  <a:srgbClr val="7030A0"/>
                </a:solidFill>
              </a:rPr>
              <a:t>욕구는 느낌의 근원이다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1) </a:t>
            </a:r>
            <a:r>
              <a:rPr lang="ko-KR" altLang="en-US" sz="1600" dirty="0" smtClean="0">
                <a:solidFill>
                  <a:srgbClr val="7030A0"/>
                </a:solidFill>
              </a:rPr>
              <a:t>듣기 힘든 말을 들었을 때 네 가지 선택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 </a:t>
            </a:r>
            <a:r>
              <a:rPr lang="en-US" altLang="ko-KR" sz="1600" dirty="0" smtClean="0">
                <a:solidFill>
                  <a:srgbClr val="7030A0"/>
                </a:solidFill>
              </a:rPr>
              <a:t>  : </a:t>
            </a:r>
            <a:r>
              <a:rPr lang="ko-KR" altLang="en-US" sz="1600" dirty="0" smtClean="0">
                <a:solidFill>
                  <a:srgbClr val="7030A0"/>
                </a:solidFill>
              </a:rPr>
              <a:t>다른 사람의 말과 행동은 우리의 느낌을 불러일으키는 </a:t>
            </a:r>
            <a:r>
              <a:rPr lang="ko-KR" altLang="en-US" b="1" dirty="0" smtClean="0">
                <a:solidFill>
                  <a:srgbClr val="FF0000"/>
                </a:solidFill>
              </a:rPr>
              <a:t>자극</a:t>
            </a:r>
            <a:r>
              <a:rPr lang="ko-KR" altLang="en-US" sz="1600" dirty="0" smtClean="0">
                <a:solidFill>
                  <a:srgbClr val="7030A0"/>
                </a:solidFill>
              </a:rPr>
              <a:t>은 될 수 있어도 </a:t>
            </a:r>
            <a:r>
              <a:rPr lang="ko-KR" altLang="en-US" b="1" dirty="0" smtClean="0">
                <a:solidFill>
                  <a:srgbClr val="FF0000"/>
                </a:solidFill>
              </a:rPr>
              <a:t>원인</a:t>
            </a:r>
            <a:r>
              <a:rPr lang="ko-KR" altLang="en-US" sz="1600" dirty="0" smtClean="0">
                <a:solidFill>
                  <a:srgbClr val="7030A0"/>
                </a:solidFill>
              </a:rPr>
              <a:t>은 아니다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첫째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: 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자신을 탓하기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    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비난과 비판을 개인적으로 받아들인다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*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당신은 내가 지금껏 본 사람 중에서 가장 이기적인 사람이야</a:t>
            </a:r>
            <a:r>
              <a:rPr lang="en-US" altLang="ko-KR" sz="1600" dirty="0" smtClean="0">
                <a:solidFill>
                  <a:srgbClr val="7030A0"/>
                </a:solidFill>
              </a:rPr>
              <a:t>＂</a:t>
            </a:r>
            <a:r>
              <a:rPr lang="ko-KR" altLang="en-US" sz="1600" dirty="0" smtClean="0">
                <a:solidFill>
                  <a:srgbClr val="7030A0"/>
                </a:solidFill>
              </a:rPr>
              <a:t>라는 말을 들을 때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“</a:t>
            </a:r>
            <a:r>
              <a:rPr lang="ko-KR" altLang="en-US" sz="1600" dirty="0" smtClean="0">
                <a:solidFill>
                  <a:srgbClr val="7030A0"/>
                </a:solidFill>
              </a:rPr>
              <a:t>아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내가 좀 더 신경을 썼어야 했는데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라고 반응한다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* </a:t>
            </a:r>
            <a:r>
              <a:rPr lang="ko-KR" altLang="en-US" sz="1600" dirty="0" smtClean="0">
                <a:solidFill>
                  <a:srgbClr val="7030A0"/>
                </a:solidFill>
              </a:rPr>
              <a:t>다른 사람의 판단을 그대로 받아들이면서 자신을 비난한다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  <a:r>
              <a:rPr lang="ko-KR" altLang="en-US" sz="1600" dirty="0" smtClean="0">
                <a:solidFill>
                  <a:srgbClr val="7030A0"/>
                </a:solidFill>
              </a:rPr>
              <a:t>이 경우 죄책감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수치심 등으로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자존감이</a:t>
            </a:r>
            <a:r>
              <a:rPr lang="ko-KR" altLang="en-US" sz="1600" dirty="0" smtClean="0">
                <a:solidFill>
                  <a:srgbClr val="7030A0"/>
                </a:solidFill>
              </a:rPr>
              <a:t> 손상된다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-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둘째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: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상대방을 탓하기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변명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공격 등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*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당신은 그런 말을 할 자격이 없어요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</a:rPr>
              <a:t>나는 항상 당신이 원하는 것을 배려해주었는데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정말 이기적인 사람은 바로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당신이에요</a:t>
            </a:r>
            <a:r>
              <a:rPr lang="en-US" altLang="ko-KR" sz="1600" dirty="0" smtClean="0">
                <a:solidFill>
                  <a:srgbClr val="7030A0"/>
                </a:solidFill>
              </a:rPr>
              <a:t>.”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* </a:t>
            </a:r>
            <a:r>
              <a:rPr lang="ko-KR" altLang="en-US" sz="1600" dirty="0" smtClean="0">
                <a:solidFill>
                  <a:srgbClr val="7030A0"/>
                </a:solidFill>
              </a:rPr>
              <a:t>상대방은 더욱 분노를 느낀다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-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셋째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자신의 느낌과 욕구 인식하기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* “</a:t>
            </a:r>
            <a:r>
              <a:rPr lang="ko-KR" altLang="en-US" sz="1600" dirty="0" smtClean="0">
                <a:solidFill>
                  <a:srgbClr val="7030A0"/>
                </a:solidFill>
              </a:rPr>
              <a:t>제가 가장 이기적인 사람이라는 말을 듣고 마음이 아팠어요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왜냐하면 평소 당신에 대해서 내가 얼마나 신경 쓰고 노력했는지 인정받고 싶었기 때문입니다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* </a:t>
            </a:r>
            <a:r>
              <a:rPr lang="ko-KR" altLang="en-US" sz="1600" dirty="0" smtClean="0">
                <a:solidFill>
                  <a:srgbClr val="7030A0"/>
                </a:solidFill>
              </a:rPr>
              <a:t>마음이 아픈 느낌은 자신의 노력을 알아 주었으면 하는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나의 욕구</a:t>
            </a:r>
            <a:r>
              <a:rPr lang="ko-KR" altLang="en-US" sz="1600" dirty="0" smtClean="0">
                <a:solidFill>
                  <a:srgbClr val="7030A0"/>
                </a:solidFill>
              </a:rPr>
              <a:t>에서 비롯되었음을 깨닫게 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*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내 마음이 아픈 것은 상대방의 말 때문이 아니고 인정받고 싶은 나의 요구 때문이다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-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넷째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: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상대방의 느낌과 욕구 인식하기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 *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당신이 원하는 것에 대해 좀 더 배려 받기를 원했기 때문에 실망하셨어요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?”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* </a:t>
            </a:r>
            <a:r>
              <a:rPr lang="ko-KR" altLang="en-US" sz="1600" dirty="0" smtClean="0">
                <a:solidFill>
                  <a:srgbClr val="7030A0"/>
                </a:solidFill>
              </a:rPr>
              <a:t>상대방에 공감함으로써 상대의 감정을 완화시킨다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5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&lt;</a:t>
            </a:r>
            <a:r>
              <a:rPr lang="ko-KR" altLang="en-US" sz="1600" dirty="0" smtClean="0">
                <a:solidFill>
                  <a:srgbClr val="7030A0"/>
                </a:solidFill>
              </a:rPr>
              <a:t>연습</a:t>
            </a:r>
            <a:r>
              <a:rPr lang="en-US" altLang="ko-KR" sz="1600" dirty="0" smtClean="0">
                <a:solidFill>
                  <a:srgbClr val="7030A0"/>
                </a:solidFill>
              </a:rPr>
              <a:t>&gt; </a:t>
            </a:r>
            <a:r>
              <a:rPr lang="ko-KR" altLang="en-US" sz="1600" dirty="0" smtClean="0">
                <a:solidFill>
                  <a:srgbClr val="7030A0"/>
                </a:solidFill>
              </a:rPr>
              <a:t>마음에서 우러나서 행동하는 것과 죄책감 때문에 행동하는 것을 구별한다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네 성적이 나쁘면 엄마와 아빠는 마음이 아프다</a:t>
            </a: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* </a:t>
            </a:r>
            <a:r>
              <a:rPr lang="ko-KR" altLang="en-US" sz="1600" dirty="0" smtClean="0">
                <a:solidFill>
                  <a:srgbClr val="7030A0"/>
                </a:solidFill>
              </a:rPr>
              <a:t>부모의 행복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불행이 아이의 행동에 있다고 책임을 아이에게 있다고 말하는 것이다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* </a:t>
            </a:r>
            <a:r>
              <a:rPr lang="ko-KR" altLang="en-US" sz="1600" dirty="0" smtClean="0">
                <a:solidFill>
                  <a:srgbClr val="7030A0"/>
                </a:solidFill>
              </a:rPr>
              <a:t>만약 아이가 행동을 바꾼다면 가슴에서 나온 즐거운 마음이 아니라 죄책감을 피하기 위해서일 것이다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** </a:t>
            </a:r>
            <a:r>
              <a:rPr lang="ko-KR" altLang="en-US" b="1" dirty="0" smtClean="0">
                <a:solidFill>
                  <a:srgbClr val="0070C0"/>
                </a:solidFill>
              </a:rPr>
              <a:t>욕구와 느낌을 연결한다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 :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나는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~~~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하기 때문에 나는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~~~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을 느낀다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”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altLang="ko-KR" sz="1600" dirty="0" smtClean="0">
                <a:solidFill>
                  <a:srgbClr val="7030A0"/>
                </a:solidFill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</a:rPr>
              <a:t>우리 회사 소개 책자에 오타가 있으면 그것은 정말 나를 화나게 해</a:t>
            </a:r>
            <a:r>
              <a:rPr lang="en-US" altLang="ko-KR" sz="1600" dirty="0" smtClean="0">
                <a:solidFill>
                  <a:srgbClr val="7030A0"/>
                </a:solidFill>
              </a:rPr>
              <a:t>.”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나는 우리 회사가 전문가라는 인상을 주고 싶기 때문에 소개 책자에 오타가 있으면 나는 정말 화가 난다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.”</a:t>
            </a:r>
          </a:p>
          <a:p>
            <a:pPr algn="just"/>
            <a:endParaRPr lang="en-US" altLang="ko-KR" sz="16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2.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네가 음식을 남기면 엄마는 걱정스러워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엄마는 네가 튼튼하게 자라기를 원하기 때문에 네가 음식을 남기면 엄마는 </a:t>
            </a:r>
            <a:r>
              <a:rPr lang="ko-KR" altLang="en-US" sz="16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것정스러워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.”</a:t>
            </a:r>
          </a:p>
          <a:p>
            <a:pPr algn="just"/>
            <a:endParaRPr lang="en-US" altLang="ko-KR" sz="16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3.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부장이 약속을 지키지 않아서 나는 화가 난다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”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나는 이번 주말에 부모님을 만나러 가려고 오랬 동안 기다려 왔기 때문에 부장이약속을 지키지 않아서 나는 매우 화가 났다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.”</a:t>
            </a:r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700808"/>
            <a:ext cx="806489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030A0"/>
                </a:solidFill>
              </a:rPr>
              <a:t>느낌의 근원은 욕구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- </a:t>
            </a:r>
            <a:r>
              <a:rPr lang="ko-KR" altLang="en-US" sz="1600" dirty="0" smtClean="0">
                <a:solidFill>
                  <a:srgbClr val="7030A0"/>
                </a:solidFill>
              </a:rPr>
              <a:t>다른 사람을 분석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비판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분석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해석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추측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예측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평가하는 것은 결국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자신의 욕구</a:t>
            </a:r>
            <a:r>
              <a:rPr lang="ko-KR" altLang="en-US" sz="1600" dirty="0" smtClean="0">
                <a:solidFill>
                  <a:srgbClr val="7030A0"/>
                </a:solidFill>
              </a:rPr>
              <a:t>를 돌려서 </a:t>
            </a:r>
            <a:r>
              <a:rPr lang="ko-KR" altLang="en-US" sz="1600" dirty="0">
                <a:solidFill>
                  <a:srgbClr val="7030A0"/>
                </a:solidFill>
              </a:rPr>
              <a:t>말</a:t>
            </a:r>
            <a:r>
              <a:rPr lang="ko-KR" altLang="en-US" sz="1600" dirty="0" smtClean="0">
                <a:solidFill>
                  <a:srgbClr val="7030A0"/>
                </a:solidFill>
              </a:rPr>
              <a:t>하는 것이다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다른 사람에 대한 비판은 충족되지 않은 자기 욕구의 왜곡된 표현이다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보기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넌 나를 한번도 이해한 적이 없어</a:t>
            </a:r>
            <a:r>
              <a:rPr lang="en-US" altLang="ko-KR" sz="1600" dirty="0" smtClean="0">
                <a:solidFill>
                  <a:srgbClr val="7030A0"/>
                </a:solidFill>
              </a:rPr>
              <a:t>“: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</a:t>
            </a:r>
            <a:r>
              <a:rPr lang="ko-KR" altLang="en-US" sz="1600" dirty="0" smtClean="0">
                <a:solidFill>
                  <a:srgbClr val="7030A0"/>
                </a:solidFill>
              </a:rPr>
              <a:t>이해 받고 싶다는 자신의 욕구가 충족되지 않다는 말을 하고 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당신은 이번주 내내 밤 늦게까지 일만 했어요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  <a:r>
              <a:rPr lang="ko-KR" altLang="en-US" sz="1600" dirty="0" smtClean="0">
                <a:solidFill>
                  <a:srgbClr val="7030A0"/>
                </a:solidFill>
              </a:rPr>
              <a:t>당신은 나보다 일을 더 사랑하는 것 같아요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.” : 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남편과 친밀한 관계를 맺고 싶다는 욕구가 충족되지 않고 있다는 것을 말하고 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-</a:t>
            </a:r>
            <a:r>
              <a:rPr lang="ko-KR" altLang="en-US" sz="1600" dirty="0" smtClean="0">
                <a:solidFill>
                  <a:srgbClr val="7030A0"/>
                </a:solidFill>
              </a:rPr>
              <a:t>상대방으로부터 이해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공감 받기를 원하면서 상대방의 행동이나 말을 분석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평가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해석 하는 식으로 나의 욕구를 표현하면 도리어 역효과를 낸다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나의                                                          할수록 상대방은 나의 욕구에 긍정적으로 반응한다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1259632" y="5445224"/>
            <a:ext cx="41764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느낌을 욕구와 좀 더 직접적으로 연결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9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700808"/>
            <a:ext cx="806489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030A0"/>
                </a:solidFill>
              </a:rPr>
              <a:t>느낌의 근원은 욕구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- </a:t>
            </a:r>
            <a:r>
              <a:rPr lang="ko-KR" altLang="en-US" sz="1600" dirty="0" smtClean="0">
                <a:solidFill>
                  <a:srgbClr val="7030A0"/>
                </a:solidFill>
              </a:rPr>
              <a:t>불행하게도 우리 모두는 나의 욕구라는 면에서 생각하고 말하는 법을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배운적이</a:t>
            </a:r>
            <a:r>
              <a:rPr lang="ko-KR" altLang="en-US" sz="1600" dirty="0" smtClean="0">
                <a:solidFill>
                  <a:srgbClr val="7030A0"/>
                </a:solidFill>
              </a:rPr>
              <a:t> 없다</a:t>
            </a:r>
            <a:r>
              <a:rPr lang="en-US" altLang="ko-KR" sz="1600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자신의 욕구가 충족되지 않으면 다른 사람의 탓으로 돌리고 비난한다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자신의 욕구를 표현하기 보다는 남을 탓하거나 분석하는데 더 익숙하다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보기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아이들의 옷이 옷걸이에 걸려 있기를 바라는데 의자에 놓여 있으면 게으르다고 말한다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부하 직원이 내가 원하는 대로 일하지 않으면 무책임하다고 평가한다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7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42988" y="2132013"/>
            <a:ext cx="1584325" cy="360362"/>
            <a:chOff x="657" y="1343"/>
            <a:chExt cx="998" cy="227"/>
          </a:xfrm>
        </p:grpSpPr>
        <p:sp>
          <p:nvSpPr>
            <p:cNvPr id="14365" name="AutoShape 22"/>
            <p:cNvSpPr>
              <a:spLocks noChangeArrowheads="1"/>
            </p:cNvSpPr>
            <p:nvPr/>
          </p:nvSpPr>
          <p:spPr bwMode="auto">
            <a:xfrm>
              <a:off x="657" y="1343"/>
              <a:ext cx="998" cy="227"/>
            </a:xfrm>
            <a:prstGeom prst="roundRect">
              <a:avLst>
                <a:gd name="adj" fmla="val 50000"/>
              </a:avLst>
            </a:prstGeom>
            <a:solidFill>
              <a:srgbClr val="DCFF97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7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93" y="1388"/>
              <a:ext cx="72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33"/>
                  </a:solidFill>
                  <a:ea typeface="서울들국화"/>
                </a:rPr>
                <a:t>비판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33"/>
                  </a:solidFill>
                  <a:ea typeface="서울들국화"/>
                </a:rPr>
                <a:t>/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33"/>
                  </a:solidFill>
                  <a:ea typeface="서울들국화"/>
                </a:rPr>
                <a:t>비난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062037" y="2844542"/>
            <a:ext cx="1584325" cy="360362"/>
            <a:chOff x="657" y="3521"/>
            <a:chExt cx="998" cy="227"/>
          </a:xfrm>
        </p:grpSpPr>
        <p:sp>
          <p:nvSpPr>
            <p:cNvPr id="14363" name="AutoShape 40"/>
            <p:cNvSpPr>
              <a:spLocks noChangeArrowheads="1"/>
            </p:cNvSpPr>
            <p:nvPr/>
          </p:nvSpPr>
          <p:spPr bwMode="auto">
            <a:xfrm>
              <a:off x="657" y="3521"/>
              <a:ext cx="998" cy="227"/>
            </a:xfrm>
            <a:prstGeom prst="roundRect">
              <a:avLst>
                <a:gd name="adj" fmla="val 50000"/>
              </a:avLst>
            </a:prstGeom>
            <a:solidFill>
              <a:srgbClr val="DCFF97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9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793" y="3566"/>
              <a:ext cx="72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33"/>
                  </a:solidFill>
                  <a:ea typeface="서울들국화"/>
                </a:rPr>
                <a:t>비교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33"/>
                  </a:solidFill>
                  <a:ea typeface="서울들국화"/>
                </a:rPr>
                <a:t>/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33"/>
                  </a:solidFill>
                  <a:ea typeface="서울들국화"/>
                </a:rPr>
                <a:t>경쟁</a:t>
              </a:r>
            </a:p>
          </p:txBody>
        </p:sp>
      </p:grp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2364129" y="5876925"/>
            <a:ext cx="3241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위협이 암시적으로 포함되어 있는 말들</a:t>
            </a:r>
          </a:p>
        </p:txBody>
      </p: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518477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진정한 대화를 방해하는 요소들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900113" y="22050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700338" y="2133600"/>
            <a:ext cx="46085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상대방이 무엇이 나쁘다거나 잘못했다고 암시하는 말들</a:t>
            </a:r>
            <a:endParaRPr lang="ko-KR" altLang="en-US" sz="1800">
              <a:solidFill>
                <a:srgbClr val="3333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042988" y="5592348"/>
            <a:ext cx="936625" cy="360363"/>
            <a:chOff x="657" y="1797"/>
            <a:chExt cx="590" cy="227"/>
          </a:xfrm>
        </p:grpSpPr>
        <p:sp>
          <p:nvSpPr>
            <p:cNvPr id="14361" name="AutoShape 26"/>
            <p:cNvSpPr>
              <a:spLocks noChangeArrowheads="1"/>
            </p:cNvSpPr>
            <p:nvPr/>
          </p:nvSpPr>
          <p:spPr bwMode="auto">
            <a:xfrm>
              <a:off x="657" y="1797"/>
              <a:ext cx="590" cy="227"/>
            </a:xfrm>
            <a:prstGeom prst="roundRect">
              <a:avLst>
                <a:gd name="adj" fmla="val 50000"/>
              </a:avLst>
            </a:prstGeom>
            <a:solidFill>
              <a:srgbClr val="DCFF97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36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793" y="1842"/>
              <a:ext cx="318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333333"/>
                  </a:solidFill>
                </a:rPr>
                <a:t>강요</a:t>
              </a:r>
            </a:p>
          </p:txBody>
        </p:sp>
      </p:grp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900113" y="292417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2339180" y="5566120"/>
            <a:ext cx="6302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나의 부탁을 상대가 들어주지 않았을 때</a:t>
            </a:r>
            <a:r>
              <a:rPr lang="en-US" altLang="ko-KR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어떤 비난이나 벌을 받을 것이라는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1042988" y="3860800"/>
            <a:ext cx="2520950" cy="360363"/>
            <a:chOff x="657" y="2433"/>
            <a:chExt cx="1588" cy="227"/>
          </a:xfrm>
        </p:grpSpPr>
        <p:sp>
          <p:nvSpPr>
            <p:cNvPr id="14359" name="AutoShape 32"/>
            <p:cNvSpPr>
              <a:spLocks noChangeArrowheads="1"/>
            </p:cNvSpPr>
            <p:nvPr/>
          </p:nvSpPr>
          <p:spPr bwMode="auto">
            <a:xfrm>
              <a:off x="657" y="2433"/>
              <a:ext cx="1588" cy="227"/>
            </a:xfrm>
            <a:prstGeom prst="roundRect">
              <a:avLst>
                <a:gd name="adj" fmla="val 50000"/>
              </a:avLst>
            </a:prstGeom>
            <a:solidFill>
              <a:srgbClr val="DCFF97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360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793" y="2478"/>
              <a:ext cx="131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333333"/>
                  </a:solidFill>
                </a:rPr>
                <a:t>상과 벌을 정당화</a:t>
              </a:r>
            </a:p>
          </p:txBody>
        </p:sp>
      </p:grp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900113" y="393382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3635375" y="3862388"/>
            <a:ext cx="4752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어떤 행동들은 상과 벌을 당연히 받아야 한다는 개념에서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3635375" y="4149725"/>
            <a:ext cx="1152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나오는 말들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042988" y="4868863"/>
            <a:ext cx="1873250" cy="360362"/>
            <a:chOff x="657" y="3067"/>
            <a:chExt cx="1180" cy="227"/>
          </a:xfrm>
        </p:grpSpPr>
        <p:sp>
          <p:nvSpPr>
            <p:cNvPr id="14357" name="AutoShape 38"/>
            <p:cNvSpPr>
              <a:spLocks noChangeArrowheads="1"/>
            </p:cNvSpPr>
            <p:nvPr/>
          </p:nvSpPr>
          <p:spPr bwMode="auto">
            <a:xfrm>
              <a:off x="657" y="3067"/>
              <a:ext cx="1180" cy="227"/>
            </a:xfrm>
            <a:prstGeom prst="roundRect">
              <a:avLst>
                <a:gd name="adj" fmla="val 50000"/>
              </a:avLst>
            </a:prstGeom>
            <a:solidFill>
              <a:srgbClr val="DCFF97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35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793" y="3105"/>
              <a:ext cx="908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333333"/>
                  </a:solidFill>
                </a:rPr>
                <a:t>책임을 부인</a:t>
              </a:r>
            </a:p>
          </p:txBody>
        </p:sp>
      </p:grp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900113" y="4940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2987675" y="4870450"/>
            <a:ext cx="46085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자신의 생각</a:t>
            </a:r>
            <a:r>
              <a:rPr lang="en-US" altLang="ko-KR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느낌</a:t>
            </a:r>
            <a:r>
              <a:rPr lang="en-US" altLang="ko-KR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행동에 대한 책임을 부인하는 말들</a:t>
            </a:r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900113" y="5661025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2646362" y="2744787"/>
            <a:ext cx="5688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비교를 당하면 누구나 비참하고</a:t>
            </a:r>
            <a:r>
              <a:rPr lang="en-US" altLang="ko-KR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두렵고</a:t>
            </a:r>
            <a:r>
              <a:rPr lang="en-US" altLang="ko-KR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불안해져서 정서적 안정감을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2681909" y="3017043"/>
            <a:ext cx="1295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333300"/>
                </a:solidFill>
                <a:latin typeface="휴먼모음T" pitchFamily="18" charset="-127"/>
                <a:ea typeface="휴먼모음T" pitchFamily="18" charset="-127"/>
              </a:rPr>
              <a:t>느끼기 어려움</a:t>
            </a:r>
          </a:p>
        </p:txBody>
      </p:sp>
    </p:spTree>
    <p:extLst>
      <p:ext uri="{BB962C8B-B14F-4D97-AF65-F5344CB8AC3E}">
        <p14:creationId xmlns:p14="http://schemas.microsoft.com/office/powerpoint/2010/main" val="26299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7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9476" grpId="0" animBg="1"/>
      <p:bldP spid="19477" grpId="0"/>
      <p:bldP spid="19483" grpId="0" animBg="1"/>
      <p:bldP spid="19485" grpId="0"/>
      <p:bldP spid="19487" grpId="0" animBg="1"/>
      <p:bldP spid="19490" grpId="0"/>
      <p:bldP spid="19491" grpId="0"/>
      <p:bldP spid="19493" grpId="0" animBg="1"/>
      <p:bldP spid="19495" grpId="0"/>
      <p:bldP spid="19497" grpId="0" animBg="1"/>
      <p:bldP spid="19499" grpId="0"/>
      <p:bldP spid="195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412776"/>
            <a:ext cx="806489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7030A0"/>
                </a:solidFill>
              </a:rPr>
              <a:t>&lt;</a:t>
            </a:r>
            <a:r>
              <a:rPr lang="ko-KR" altLang="en-US" sz="1600" dirty="0" smtClean="0">
                <a:solidFill>
                  <a:srgbClr val="7030A0"/>
                </a:solidFill>
              </a:rPr>
              <a:t>욕구 인식하기 연습</a:t>
            </a:r>
            <a:r>
              <a:rPr lang="en-US" altLang="ko-KR" sz="1600" dirty="0" smtClean="0">
                <a:solidFill>
                  <a:srgbClr val="7030A0"/>
                </a:solidFill>
              </a:rPr>
              <a:t>&gt; : </a:t>
            </a:r>
            <a:r>
              <a:rPr lang="ko-KR" altLang="en-US" sz="1600" dirty="0" smtClean="0">
                <a:solidFill>
                  <a:srgbClr val="7030A0"/>
                </a:solidFill>
              </a:rPr>
              <a:t>자신의 느낌에 대한 책임을 인식하고 있는 문장은</a:t>
            </a:r>
            <a:r>
              <a:rPr lang="en-US" altLang="ko-KR" sz="1600" dirty="0" smtClean="0">
                <a:solidFill>
                  <a:srgbClr val="7030A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altLang="ko-KR" sz="1600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중요한 회사 서류들을 회의실에 그대로 두고 나가면 정말 걱정스럽습니다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나는 서로 존중하는 것이 중요한데 당신이 그렇게 말하면 그 말이 모욕으로 들려서 정말 화가 나요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네가 늦게 와서 짜증이 나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저녁시간을 함께 보내고 싶었는데 오지 않는다고 하니 섭섭하네요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네가 하겠다고 약속한 일을 하지 않아서 정말 실망스러워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지금쯤 작업이 많이 진행됐으면 했는데 그렇지 못해서 걱정이에요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때때로 사람들이 하는 사소한 말에 상처를 받아요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네가 그 상을 타서 정말 기뻐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아빠가 소리를 지르면 겁이 나요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rgbClr val="7030A0"/>
                </a:solidFill>
              </a:rPr>
              <a:t>아이들이 오기 전에 집에 도착하고 싶었는데 저를 집까지 태워다 주신다니 고마워요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8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1196975"/>
            <a:ext cx="4464050" cy="382588"/>
            <a:chOff x="1565" y="845"/>
            <a:chExt cx="2812" cy="150"/>
          </a:xfrm>
        </p:grpSpPr>
        <p:sp>
          <p:nvSpPr>
            <p:cNvPr id="2458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27" y="845"/>
              <a:ext cx="499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4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단계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: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3588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517" y="845"/>
              <a:ext cx="1498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00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삶을 풍요롭게 하기 위해 부탁하기</a:t>
              </a:r>
            </a:p>
          </p:txBody>
        </p:sp>
        <p:sp>
          <p:nvSpPr>
            <p:cNvPr id="3588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565" y="845"/>
              <a:ext cx="281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00113" y="1989138"/>
            <a:ext cx="1079500" cy="360362"/>
            <a:chOff x="476" y="1298"/>
            <a:chExt cx="680" cy="227"/>
          </a:xfrm>
        </p:grpSpPr>
        <p:sp>
          <p:nvSpPr>
            <p:cNvPr id="35879" name="AutoShape 10"/>
            <p:cNvSpPr>
              <a:spLocks noChangeArrowheads="1"/>
            </p:cNvSpPr>
            <p:nvPr/>
          </p:nvSpPr>
          <p:spPr bwMode="auto">
            <a:xfrm>
              <a:off x="476" y="1298"/>
              <a:ext cx="680" cy="2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588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12" y="1344"/>
              <a:ext cx="4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31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</a:rPr>
                <a:t>부탁</a:t>
              </a:r>
            </a:p>
          </p:txBody>
        </p:sp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482850" y="1989138"/>
            <a:ext cx="36020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일을 해 달라고 당부하거나 맡김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481263" y="2351088"/>
            <a:ext cx="48990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삶을 풍요롭게 하기 위해 무엇을 원하는지 표현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268538" y="2060575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2266950" y="2422525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1763713" y="2854325"/>
            <a:ext cx="6337300" cy="287338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우리가 원하지 않는 것</a:t>
            </a:r>
            <a:r>
              <a:rPr lang="en-US" altLang="ko-KR" sz="1400" b="1">
                <a:solidFill>
                  <a:srgbClr val="4C26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b="1">
                <a:solidFill>
                  <a:srgbClr val="4C2600"/>
                </a:solidFill>
                <a:latin typeface="HY목판L" pitchFamily="18" charset="-127"/>
                <a:ea typeface="HY목판L" pitchFamily="18" charset="-127"/>
              </a:rPr>
              <a:t>부정</a:t>
            </a:r>
            <a:r>
              <a:rPr lang="en-US" altLang="ko-KR" sz="1400" b="1">
                <a:solidFill>
                  <a:srgbClr val="4C26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보다 우리가 원하는 것</a:t>
            </a:r>
            <a:r>
              <a:rPr lang="en-US" altLang="ko-KR" sz="1400" b="1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b="1">
                <a:solidFill>
                  <a:srgbClr val="0000FF"/>
                </a:solidFill>
                <a:latin typeface="MD아롱체" pitchFamily="18" charset="-127"/>
                <a:ea typeface="MD아롱체" pitchFamily="18" charset="-127"/>
              </a:rPr>
              <a:t>긍정</a:t>
            </a:r>
            <a:r>
              <a:rPr lang="en-US" altLang="ko-KR" sz="1400" b="1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을 부탁한다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1692275" y="29257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1763713" y="3287713"/>
            <a:ext cx="6337300" cy="287337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모호한 표현이 아닌 명확하고 구체적 행동을 가리키는 언어를 사용하여 부탁한다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1692275" y="33607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1763713" y="3721100"/>
            <a:ext cx="6337300" cy="287338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말하는 사람의 느낌과 욕구를 표현하지 않은 부탁은 강요나 명령처럼 들릴 수 있다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1692275" y="37941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331913" y="4292600"/>
            <a:ext cx="647700" cy="288925"/>
            <a:chOff x="839" y="2931"/>
            <a:chExt cx="408" cy="182"/>
          </a:xfrm>
        </p:grpSpPr>
        <p:sp>
          <p:nvSpPr>
            <p:cNvPr id="35877" name="AutoShape 23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0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1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4601" name="WordArt 25"/>
          <p:cNvSpPr>
            <a:spLocks noChangeArrowheads="1" noChangeShapeType="1" noTextEdit="1"/>
          </p:cNvSpPr>
          <p:nvPr/>
        </p:nvSpPr>
        <p:spPr bwMode="auto">
          <a:xfrm>
            <a:off x="2339975" y="4364038"/>
            <a:ext cx="4752975" cy="13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직장에서는 가급적 개인적인 일들은 하지 말아주시면 좋겠습니다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2627313" y="4651375"/>
            <a:ext cx="142875" cy="144463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4603" name="WordArt 27"/>
          <p:cNvSpPr>
            <a:spLocks noChangeArrowheads="1" noChangeShapeType="1" noTextEdit="1"/>
          </p:cNvSpPr>
          <p:nvPr/>
        </p:nvSpPr>
        <p:spPr bwMode="auto">
          <a:xfrm>
            <a:off x="2916238" y="4651375"/>
            <a:ext cx="40322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직장에서는 좀 더 업무에 집중해 주시면 좋겠습니다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356100" y="4795838"/>
            <a:ext cx="1581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4572000" y="4868863"/>
            <a:ext cx="1223963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긍정적 표현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31913" y="5229225"/>
            <a:ext cx="647700" cy="288925"/>
            <a:chOff x="839" y="2931"/>
            <a:chExt cx="408" cy="182"/>
          </a:xfrm>
        </p:grpSpPr>
        <p:sp>
          <p:nvSpPr>
            <p:cNvPr id="35875" name="AutoShape 31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0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2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4609" name="WordArt 33"/>
          <p:cNvSpPr>
            <a:spLocks noChangeArrowheads="1" noChangeShapeType="1" noTextEdit="1"/>
          </p:cNvSpPr>
          <p:nvPr/>
        </p:nvSpPr>
        <p:spPr bwMode="auto">
          <a:xfrm>
            <a:off x="2339975" y="5302250"/>
            <a:ext cx="59039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여보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당신 너무 일에만 매달리지 말고 여유 시간도 좀 가질수 있었으면 해요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."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>
            <a:off x="2627313" y="5949950"/>
            <a:ext cx="142875" cy="144463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4611" name="WordArt 35"/>
          <p:cNvSpPr>
            <a:spLocks noChangeArrowheads="1" noChangeShapeType="1" noTextEdit="1"/>
          </p:cNvSpPr>
          <p:nvPr/>
        </p:nvSpPr>
        <p:spPr bwMode="auto">
          <a:xfrm>
            <a:off x="2916238" y="5949950"/>
            <a:ext cx="2735262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여보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당신에게 일도 중요하겠지만</a:t>
            </a:r>
          </a:p>
        </p:txBody>
      </p:sp>
      <p:sp>
        <p:nvSpPr>
          <p:cNvPr id="24613" name="WordArt 37"/>
          <p:cNvSpPr>
            <a:spLocks noChangeArrowheads="1" noChangeShapeType="1" noTextEdit="1"/>
          </p:cNvSpPr>
          <p:nvPr/>
        </p:nvSpPr>
        <p:spPr bwMode="auto">
          <a:xfrm>
            <a:off x="4787900" y="6381750"/>
            <a:ext cx="1223963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구체적 표현</a:t>
            </a:r>
          </a:p>
        </p:txBody>
      </p:sp>
      <p:sp>
        <p:nvSpPr>
          <p:cNvPr id="24614" name="WordArt 38"/>
          <p:cNvSpPr>
            <a:spLocks noChangeArrowheads="1" noChangeShapeType="1" noTextEdit="1"/>
          </p:cNvSpPr>
          <p:nvPr/>
        </p:nvSpPr>
        <p:spPr bwMode="auto">
          <a:xfrm>
            <a:off x="2987675" y="6165850"/>
            <a:ext cx="504031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1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주일에 한 번 쯤은 가족과 집에서 저녁을 보냈으면 해요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,"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2700338" y="5518150"/>
            <a:ext cx="5111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가정에 충실하기를 원하였는데</a:t>
            </a:r>
            <a:r>
              <a:rPr lang="en-US" altLang="ko-KR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남편은 시간을 내어 밤낚시를 시작했음</a:t>
            </a:r>
            <a:r>
              <a:rPr lang="en-US" altLang="ko-KR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2987675" y="6310313"/>
            <a:ext cx="4968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042988" y="2565400"/>
            <a:ext cx="7058025" cy="2952750"/>
            <a:chOff x="657" y="1570"/>
            <a:chExt cx="4446" cy="1860"/>
          </a:xfrm>
        </p:grpSpPr>
        <p:sp>
          <p:nvSpPr>
            <p:cNvPr id="35870" name="AutoShape 42"/>
            <p:cNvSpPr>
              <a:spLocks noChangeArrowheads="1"/>
            </p:cNvSpPr>
            <p:nvPr/>
          </p:nvSpPr>
          <p:spPr bwMode="auto">
            <a:xfrm>
              <a:off x="657" y="1570"/>
              <a:ext cx="4446" cy="1860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1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035" y="1888"/>
              <a:ext cx="3553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MVC</a:t>
              </a: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의 목적은 자신이 원하는 것을 갖기 위해 다른 사람의 행동을</a:t>
              </a:r>
            </a:p>
          </p:txBody>
        </p:sp>
        <p:sp>
          <p:nvSpPr>
            <p:cNvPr id="2462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088" y="2251"/>
              <a:ext cx="3493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바꾸려는 것이 아니라</a:t>
              </a: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, </a:t>
              </a: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솔직함과 공감에 기반을 둔 인간관계를</a:t>
              </a:r>
            </a:p>
          </p:txBody>
        </p:sp>
        <p:sp>
          <p:nvSpPr>
            <p:cNvPr id="2462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3061" y="3022"/>
              <a:ext cx="1271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- </a:t>
              </a:r>
              <a:r>
                <a:rPr lang="ko-KR" alt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롤러 메이 </a:t>
              </a:r>
              <a:r>
                <a:rPr lang="en-US" altLang="ko-K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-</a:t>
              </a:r>
              <a:endParaRPr lang="ko-KR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Y목각파임B"/>
                <a:ea typeface="HY목각파임B"/>
              </a:endParaRPr>
            </a:p>
          </p:txBody>
        </p:sp>
        <p:sp>
          <p:nvSpPr>
            <p:cNvPr id="2462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111" y="2614"/>
              <a:ext cx="3538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구축하여 결국에는 모든 사람이 욕구를 충족하는 것이다</a:t>
              </a: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.</a:t>
              </a:r>
              <a:endParaRPr lang="ko-KR" alt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a typeface="(한)펜글씨체"/>
              </a:endParaRPr>
            </a:p>
          </p:txBody>
        </p:sp>
      </p:grpSp>
      <p:sp>
        <p:nvSpPr>
          <p:cNvPr id="44" name="WordArt 19"/>
          <p:cNvSpPr>
            <a:spLocks noChangeArrowheads="1" noChangeShapeType="1" noTextEdit="1"/>
          </p:cNvSpPr>
          <p:nvPr/>
        </p:nvSpPr>
        <p:spPr bwMode="auto">
          <a:xfrm>
            <a:off x="2951027" y="248455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707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2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4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44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89" grpId="0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602" grpId="0" animBg="1"/>
      <p:bldP spid="24610" grpId="0" animBg="1"/>
      <p:bldP spid="246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1340768"/>
            <a:ext cx="6912768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solidFill>
                  <a:srgbClr val="7030A0"/>
                </a:solidFill>
              </a:rPr>
              <a:t>4.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부탁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7030A0"/>
                </a:solidFill>
              </a:rPr>
              <a:t> 1) </a:t>
            </a:r>
            <a:r>
              <a:rPr lang="ko-KR" altLang="en-US" sz="1600" dirty="0" smtClean="0">
                <a:solidFill>
                  <a:srgbClr val="7030A0"/>
                </a:solidFill>
              </a:rPr>
              <a:t>부탁을 할 때는 긍정적인 언어를 사용한다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       (</a:t>
            </a:r>
            <a:r>
              <a:rPr lang="ko-KR" altLang="en-US" sz="1600" dirty="0" smtClean="0">
                <a:solidFill>
                  <a:srgbClr val="7030A0"/>
                </a:solidFill>
              </a:rPr>
              <a:t>하고 싶지 않은 것이 아니고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하고 싶은 것을 </a:t>
            </a:r>
            <a:r>
              <a:rPr lang="ko-KR" altLang="en-US" sz="1600" dirty="0" smtClean="0">
                <a:solidFill>
                  <a:srgbClr val="7030A0"/>
                </a:solidFill>
              </a:rPr>
              <a:t>부탁한다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.)</a:t>
            </a:r>
          </a:p>
          <a:p>
            <a:pPr algn="just">
              <a:lnSpc>
                <a:spcPct val="150000"/>
              </a:lnSpc>
            </a:pPr>
            <a:endParaRPr lang="en-US" altLang="ko-KR" sz="1600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7030A0"/>
                </a:solidFill>
              </a:rPr>
              <a:t> - </a:t>
            </a:r>
            <a:r>
              <a:rPr lang="ko-KR" altLang="en-US" sz="1600" dirty="0" smtClean="0">
                <a:solidFill>
                  <a:srgbClr val="7030A0"/>
                </a:solidFill>
              </a:rPr>
              <a:t>하지 말라는 소리를 들으면 더 하고 싶어요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부정적인 언어는 두 가지 문제점이 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1) </a:t>
            </a:r>
            <a:r>
              <a:rPr lang="ko-KR" altLang="en-US" sz="1600" dirty="0" smtClean="0">
                <a:solidFill>
                  <a:srgbClr val="7030A0"/>
                </a:solidFill>
              </a:rPr>
              <a:t>무엇을 부탁하는 건지 불명확하다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2) </a:t>
            </a:r>
            <a:r>
              <a:rPr lang="ko-KR" altLang="en-US" sz="1600" dirty="0" smtClean="0">
                <a:solidFill>
                  <a:srgbClr val="7030A0"/>
                </a:solidFill>
              </a:rPr>
              <a:t>상대방의 저항을 불러 일으킨다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600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7030A0"/>
                </a:solidFill>
              </a:rPr>
              <a:t>보기</a:t>
            </a:r>
            <a:r>
              <a:rPr lang="en-US" altLang="ko-KR" sz="1600" dirty="0" smtClean="0">
                <a:solidFill>
                  <a:srgbClr val="7030A0"/>
                </a:solidFill>
              </a:rPr>
              <a:t>)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남편에게 일에만 너무 많은 시간을 보내지 말라고 했더니 얼마 후에 남편은 골프 클럽에 등록했다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자신이 실제 원하는 것을 부탁하는데 실패했다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적어도 일주일에 하루 저녁은 나와 아이들과 함께 집에서 보냈으면 좋겠어요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.”</a:t>
            </a:r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1340768"/>
            <a:ext cx="6912768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solidFill>
                  <a:srgbClr val="7030A0"/>
                </a:solidFill>
              </a:rPr>
              <a:t>4.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부탁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2) </a:t>
            </a:r>
            <a:r>
              <a:rPr lang="ko-KR" altLang="en-US" sz="1600" dirty="0" smtClean="0">
                <a:solidFill>
                  <a:srgbClr val="7030A0"/>
                </a:solidFill>
              </a:rPr>
              <a:t>부탁을 할 때는 모호한 표현보다는 구체적인 행동을 표현한다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7030A0"/>
                </a:solidFill>
              </a:rPr>
              <a:t> - </a:t>
            </a:r>
            <a:r>
              <a:rPr lang="ko-KR" altLang="en-US" sz="1600" dirty="0" smtClean="0">
                <a:solidFill>
                  <a:srgbClr val="7030A0"/>
                </a:solidFill>
              </a:rPr>
              <a:t>설거지를 도와 달라고 하면 설거지를 감독하는 일을 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  <a:r>
              <a:rPr lang="ko-KR" altLang="en-US" sz="1600" dirty="0" smtClean="0">
                <a:solidFill>
                  <a:srgbClr val="7030A0"/>
                </a:solidFill>
              </a:rPr>
              <a:t>돕는 것</a:t>
            </a:r>
            <a:r>
              <a:rPr lang="en-US" altLang="ko-KR" sz="1600" dirty="0" smtClean="0">
                <a:solidFill>
                  <a:srgbClr val="7030A0"/>
                </a:solidFill>
              </a:rPr>
              <a:t>‘ </a:t>
            </a:r>
            <a:r>
              <a:rPr lang="ko-KR" altLang="en-US" sz="1600" dirty="0" smtClean="0">
                <a:solidFill>
                  <a:srgbClr val="7030A0"/>
                </a:solidFill>
              </a:rPr>
              <a:t>이라고 생각할 수 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* </a:t>
            </a:r>
            <a:r>
              <a:rPr lang="ko-KR" altLang="en-US" sz="1600" dirty="0" smtClean="0">
                <a:solidFill>
                  <a:srgbClr val="7030A0"/>
                </a:solidFill>
              </a:rPr>
              <a:t>도움에 대한 사람들의 생각이 제각각 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사장 </a:t>
            </a:r>
            <a:r>
              <a:rPr lang="en-US" altLang="ko-KR" sz="1600" dirty="0" smtClean="0">
                <a:solidFill>
                  <a:srgbClr val="7030A0"/>
                </a:solidFill>
              </a:rPr>
              <a:t>; ‘</a:t>
            </a:r>
            <a:r>
              <a:rPr lang="ko-KR" altLang="en-US" sz="1600" dirty="0" smtClean="0">
                <a:solidFill>
                  <a:srgbClr val="7030A0"/>
                </a:solidFill>
              </a:rPr>
              <a:t>여러분</a:t>
            </a:r>
            <a:r>
              <a:rPr lang="en-US" altLang="ko-KR" sz="1600" dirty="0" smtClean="0">
                <a:solidFill>
                  <a:srgbClr val="7030A0"/>
                </a:solidFill>
              </a:rPr>
              <a:t>!</a:t>
            </a:r>
            <a:r>
              <a:rPr lang="ko-KR" altLang="en-US" sz="1600" dirty="0" smtClean="0">
                <a:solidFill>
                  <a:srgbClr val="7030A0"/>
                </a:solidFill>
              </a:rPr>
              <a:t> 편하고 자유롭게 의견을 말씀해주세요</a:t>
            </a:r>
            <a:r>
              <a:rPr lang="en-US" altLang="ko-KR" sz="1600" dirty="0" smtClean="0">
                <a:solidFill>
                  <a:srgbClr val="7030A0"/>
                </a:solidFill>
              </a:rPr>
              <a:t>.‘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* </a:t>
            </a:r>
            <a:r>
              <a:rPr lang="ko-KR" altLang="en-US" sz="1600" dirty="0" smtClean="0">
                <a:solidFill>
                  <a:srgbClr val="7030A0"/>
                </a:solidFill>
              </a:rPr>
              <a:t>직원들이 편하게 느끼기를 바라는 사장의 희망은 전달할 수 있어도 직원들이 무엇을 어떻게 해야 하는지를 알려주지 않는다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‘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제가 어떻게 하면 여러분께서 저를 편하게 생각해 자유롭게 이사 표시를 할 수 있을지 말씀해주세요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,”</a:t>
            </a:r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1340768"/>
            <a:ext cx="6912768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solidFill>
                  <a:srgbClr val="7030A0"/>
                </a:solidFill>
              </a:rPr>
              <a:t>4.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부탁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3) </a:t>
            </a:r>
            <a:r>
              <a:rPr lang="ko-KR" altLang="en-US" sz="1600" dirty="0" smtClean="0">
                <a:solidFill>
                  <a:srgbClr val="7030A0"/>
                </a:solidFill>
              </a:rPr>
              <a:t>느낌과 욕구를 표현하지 않는 부탁은 명령처럼 들릴 수 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&lt; </a:t>
            </a:r>
            <a:r>
              <a:rPr lang="ko-KR" altLang="en-US" sz="1600" dirty="0" smtClean="0">
                <a:solidFill>
                  <a:srgbClr val="7030A0"/>
                </a:solidFill>
              </a:rPr>
              <a:t>공항으로 가는 열차 안의 부부간 대화 </a:t>
            </a:r>
            <a:r>
              <a:rPr lang="en-US" altLang="ko-KR" sz="1600" dirty="0" smtClean="0">
                <a:solidFill>
                  <a:srgbClr val="7030A0"/>
                </a:solidFill>
              </a:rPr>
              <a:t>&gt;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 </a:t>
            </a:r>
            <a:r>
              <a:rPr lang="en-US" altLang="ko-KR" sz="1600" dirty="0" smtClean="0">
                <a:solidFill>
                  <a:srgbClr val="7030A0"/>
                </a:solidFill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</a:rPr>
              <a:t>이렇게 느리게 가는 열차는 내 평생 처음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보는군</a:t>
            </a:r>
            <a:r>
              <a:rPr lang="en-US" altLang="ko-KR" sz="1600" dirty="0" smtClean="0">
                <a:solidFill>
                  <a:srgbClr val="7030A0"/>
                </a:solidFill>
              </a:rPr>
              <a:t>!”</a:t>
            </a: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아내 </a:t>
            </a:r>
            <a:r>
              <a:rPr lang="en-US" altLang="ko-KR" sz="1600" dirty="0" smtClean="0">
                <a:solidFill>
                  <a:srgbClr val="7030A0"/>
                </a:solidFill>
              </a:rPr>
              <a:t>: - - - - - 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 </a:t>
            </a:r>
            <a:r>
              <a:rPr lang="en-US" altLang="ko-KR" sz="1600" dirty="0" smtClean="0">
                <a:solidFill>
                  <a:srgbClr val="7030A0"/>
                </a:solidFill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</a:rPr>
              <a:t>이렇게 느려 터진 열차는 내 평생에 처음 본다니까</a:t>
            </a:r>
            <a:r>
              <a:rPr lang="en-US" altLang="ko-KR" sz="1600" dirty="0" smtClean="0">
                <a:solidFill>
                  <a:srgbClr val="7030A0"/>
                </a:solidFill>
              </a:rPr>
              <a:t>!”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아내 </a:t>
            </a:r>
            <a:r>
              <a:rPr lang="en-US" altLang="ko-KR" sz="1600" dirty="0" smtClean="0">
                <a:solidFill>
                  <a:srgbClr val="7030A0"/>
                </a:solidFill>
              </a:rPr>
              <a:t>:  “</a:t>
            </a:r>
            <a:r>
              <a:rPr lang="ko-KR" altLang="en-US" sz="1600" dirty="0" smtClean="0">
                <a:solidFill>
                  <a:srgbClr val="7030A0"/>
                </a:solidFill>
              </a:rPr>
              <a:t>열차들이 전부 자동으로 운행되고 있어서 그렇죠</a:t>
            </a:r>
            <a:r>
              <a:rPr lang="en-US" altLang="ko-KR" sz="1600" dirty="0" smtClean="0">
                <a:solidFill>
                  <a:srgbClr val="7030A0"/>
                </a:solidFill>
              </a:rPr>
              <a:t>.’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</a:t>
            </a:r>
            <a:r>
              <a:rPr lang="ko-KR" altLang="en-US" sz="1600" dirty="0" smtClean="0">
                <a:solidFill>
                  <a:srgbClr val="7030A0"/>
                </a:solidFill>
              </a:rPr>
              <a:t>이번에는 훨씬 더 큰 목소리로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 </a:t>
            </a:r>
            <a:r>
              <a:rPr lang="en-US" altLang="ko-KR" sz="1600" dirty="0">
                <a:solidFill>
                  <a:srgbClr val="7030A0"/>
                </a:solidFill>
              </a:rPr>
              <a:t>: “</a:t>
            </a:r>
            <a:r>
              <a:rPr lang="ko-KR" altLang="en-US" sz="1600" dirty="0">
                <a:solidFill>
                  <a:srgbClr val="7030A0"/>
                </a:solidFill>
              </a:rPr>
              <a:t>이렇게 느려 터진 열차는 내 평생에 처음 </a:t>
            </a:r>
            <a:r>
              <a:rPr lang="ko-KR" altLang="en-US" sz="1600" dirty="0" smtClean="0">
                <a:solidFill>
                  <a:srgbClr val="7030A0"/>
                </a:solidFill>
              </a:rPr>
              <a:t>본단 말이오</a:t>
            </a:r>
            <a:r>
              <a:rPr lang="en-US" altLang="ko-KR" sz="1600" dirty="0" smtClean="0">
                <a:solidFill>
                  <a:srgbClr val="7030A0"/>
                </a:solidFill>
              </a:rPr>
              <a:t>!”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</a:t>
            </a:r>
            <a:r>
              <a:rPr lang="ko-KR" altLang="en-US" sz="1600" dirty="0" smtClean="0">
                <a:solidFill>
                  <a:srgbClr val="7030A0"/>
                </a:solidFill>
              </a:rPr>
              <a:t>아내고 화가 나서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아내 </a:t>
            </a:r>
            <a:r>
              <a:rPr lang="en-US" altLang="ko-KR" sz="1600" dirty="0" smtClean="0">
                <a:solidFill>
                  <a:srgbClr val="7030A0"/>
                </a:solidFill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</a:rPr>
              <a:t>그래서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도대체 나보고 어쩌란 말이오</a:t>
            </a:r>
            <a:r>
              <a:rPr lang="en-US" altLang="ko-KR" sz="1600" dirty="0" smtClean="0">
                <a:solidFill>
                  <a:srgbClr val="7030A0"/>
                </a:solidFill>
              </a:rPr>
              <a:t>? </a:t>
            </a:r>
            <a:r>
              <a:rPr lang="ko-KR" altLang="en-US" sz="1600" dirty="0" smtClean="0">
                <a:solidFill>
                  <a:srgbClr val="7030A0"/>
                </a:solidFill>
              </a:rPr>
              <a:t>나가서 열차를 밀기라도 하란 말이에요</a:t>
            </a:r>
            <a:r>
              <a:rPr lang="en-US" altLang="ko-KR" sz="1600" dirty="0" smtClean="0">
                <a:solidFill>
                  <a:srgbClr val="7030A0"/>
                </a:solidFill>
              </a:rPr>
              <a:t>?”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* </a:t>
            </a:r>
            <a:r>
              <a:rPr lang="ko-KR" altLang="en-US" sz="1600" dirty="0" smtClean="0">
                <a:solidFill>
                  <a:srgbClr val="7030A0"/>
                </a:solidFill>
              </a:rPr>
              <a:t>남편의 욕구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  <a:r>
              <a:rPr lang="ko-KR" altLang="en-US" sz="1600" dirty="0" smtClean="0">
                <a:solidFill>
                  <a:srgbClr val="7030A0"/>
                </a:solidFill>
              </a:rPr>
              <a:t>비행을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놓칠까봐</a:t>
            </a:r>
            <a:r>
              <a:rPr lang="ko-KR" altLang="en-US" sz="1600" dirty="0" smtClean="0">
                <a:solidFill>
                  <a:srgbClr val="7030A0"/>
                </a:solidFill>
              </a:rPr>
              <a:t> 초조한 마음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아내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비행기를 </a:t>
            </a:r>
            <a:r>
              <a:rPr lang="ko-KR" altLang="en-US" sz="16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놓칠까봐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걱정돼요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?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열차가 좀 더 빨리 갔으면 해서 짜증 나죠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?”</a:t>
            </a:r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1340768"/>
            <a:ext cx="6912768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solidFill>
                  <a:srgbClr val="7030A0"/>
                </a:solidFill>
              </a:rPr>
              <a:t>4.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부탁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3) </a:t>
            </a:r>
            <a:r>
              <a:rPr lang="ko-KR" altLang="en-US" sz="1600" dirty="0">
                <a:solidFill>
                  <a:srgbClr val="7030A0"/>
                </a:solidFill>
              </a:rPr>
              <a:t>느낌과 욕구를 표현하지 않는 부탁은 명령처럼 들릴 수 </a:t>
            </a:r>
            <a:r>
              <a:rPr lang="ko-KR" altLang="en-US" sz="1600" dirty="0" smtClean="0">
                <a:solidFill>
                  <a:srgbClr val="7030A0"/>
                </a:solidFill>
              </a:rPr>
              <a:t>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아빠 </a:t>
            </a:r>
            <a:r>
              <a:rPr lang="en-US" altLang="ko-KR" sz="1600" dirty="0" smtClean="0">
                <a:solidFill>
                  <a:srgbClr val="7030A0"/>
                </a:solidFill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</a:rPr>
              <a:t>머리 좀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자르지 그러니</a:t>
            </a:r>
            <a:r>
              <a:rPr lang="en-US" altLang="ko-KR" sz="1600" dirty="0" smtClean="0">
                <a:solidFill>
                  <a:srgbClr val="7030A0"/>
                </a:solidFill>
              </a:rPr>
              <a:t>?”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네 머리가 너무 길어서 혹시나 앞이 안 보일까 봐 걱정된다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특히 자전거를 탈 때 말이야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머리를 좀 </a:t>
            </a:r>
            <a:r>
              <a:rPr lang="ko-KR" altLang="en-US" sz="16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자르는게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6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어떻게냐</a:t>
            </a:r>
            <a:r>
              <a:rPr lang="en-US" altLang="ko-KR" sz="1600" smtClean="0">
                <a:solidFill>
                  <a:srgbClr val="7030A0"/>
                </a:solidFill>
                <a:sym typeface="Wingdings" panose="05000000000000000000" pitchFamily="2" charset="2"/>
              </a:rPr>
              <a:t>?” 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34" name="AutoShape 42"/>
          <p:cNvSpPr>
            <a:spLocks noChangeArrowheads="1"/>
          </p:cNvSpPr>
          <p:nvPr/>
        </p:nvSpPr>
        <p:spPr bwMode="auto">
          <a:xfrm>
            <a:off x="6661150" y="3933825"/>
            <a:ext cx="358775" cy="215900"/>
          </a:xfrm>
          <a:prstGeom prst="rightArrow">
            <a:avLst>
              <a:gd name="adj1" fmla="val 49685"/>
              <a:gd name="adj2" fmla="val 67201"/>
            </a:avLst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4140200" y="4579938"/>
            <a:ext cx="358775" cy="504825"/>
          </a:xfrm>
          <a:prstGeom prst="rightArrow">
            <a:avLst>
              <a:gd name="adj1" fmla="val 49685"/>
              <a:gd name="adj2" fmla="val 40440"/>
            </a:avLst>
          </a:prstGeom>
          <a:gradFill rotWithShape="1">
            <a:gsLst>
              <a:gs pos="0">
                <a:schemeClr val="bg1"/>
              </a:gs>
              <a:gs pos="100000">
                <a:srgbClr val="00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>
            <a:off x="2628900" y="4583113"/>
            <a:ext cx="358775" cy="504825"/>
          </a:xfrm>
          <a:prstGeom prst="rightArrow">
            <a:avLst>
              <a:gd name="adj1" fmla="val 49685"/>
              <a:gd name="adj2" fmla="val 40440"/>
            </a:avLst>
          </a:prstGeom>
          <a:gradFill rotWithShape="1">
            <a:gsLst>
              <a:gs pos="0">
                <a:schemeClr val="bg1"/>
              </a:gs>
              <a:gs pos="100000">
                <a:srgbClr val="00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596" name="WordArt 4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부탁과 강요 구분하기</a:t>
            </a:r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1116013" y="148431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598" name="WordArt 6"/>
          <p:cNvSpPr>
            <a:spLocks noChangeArrowheads="1" noChangeShapeType="1" noTextEdit="1"/>
          </p:cNvSpPr>
          <p:nvPr/>
        </p:nvSpPr>
        <p:spPr bwMode="auto">
          <a:xfrm>
            <a:off x="1403350" y="1484313"/>
            <a:ext cx="64817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480048"/>
                </a:solidFill>
                <a:latin typeface="휴먼둥근헤드라인"/>
                <a:ea typeface="휴먼둥근헤드라인"/>
              </a:rPr>
              <a:t>부탁에 응하지 않으면 비난이나 벌을 받을 것으로 생각되면 강요이다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480048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480048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1116013" y="177165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02" name="WordArt 10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66976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480048"/>
                </a:solidFill>
                <a:latin typeface="휴먼둥근헤드라인"/>
                <a:ea typeface="휴먼둥근헤드라인"/>
              </a:rPr>
              <a:t>부탁에 응하지 않았을 때 부탁한 사람이 비판이나 비난을 하면 강요이다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480048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480048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1116013" y="20589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04" name="WordArt 12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583247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480048"/>
                </a:solidFill>
                <a:latin typeface="휴먼둥근헤드라인"/>
                <a:ea typeface="휴먼둥근헤드라인"/>
              </a:rPr>
              <a:t>부탁에 응하지 않은 상대방이 죄의식을 느끼게 되면 강요이다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480048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480048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1116013" y="2349500"/>
            <a:ext cx="142875" cy="144463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06" name="WordArt 14"/>
          <p:cNvSpPr>
            <a:spLocks noChangeArrowheads="1" noChangeShapeType="1" noTextEdit="1"/>
          </p:cNvSpPr>
          <p:nvPr/>
        </p:nvSpPr>
        <p:spPr bwMode="auto">
          <a:xfrm>
            <a:off x="1403350" y="2347913"/>
            <a:ext cx="6192838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휴먼둥근헤드라인"/>
                <a:ea typeface="휴먼둥근헤드라인"/>
              </a:rPr>
              <a:t>말한 사람이 상대의 욕구를 이해하는 태도를 보인다면 부탁이다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1116013" y="2636838"/>
            <a:ext cx="142875" cy="144462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08" name="WordArt 16"/>
          <p:cNvSpPr>
            <a:spLocks noChangeArrowheads="1" noChangeShapeType="1" noTextEdit="1"/>
          </p:cNvSpPr>
          <p:nvPr/>
        </p:nvSpPr>
        <p:spPr bwMode="auto">
          <a:xfrm>
            <a:off x="1403350" y="2636838"/>
            <a:ext cx="6192838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휴먼둥근헤드라인"/>
                <a:ea typeface="휴먼둥근헤드라인"/>
              </a:rPr>
              <a:t>진정한 부탁을 표현하기 위하여 목적을 분명히 인식하여야 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1116013" y="3213100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11" name="WordArt 19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6192838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부탁과 강요를 구별하는 방법은 부탁이 받아들여지지 않았을 때</a:t>
            </a:r>
          </a:p>
        </p:txBody>
      </p:sp>
      <p:sp>
        <p:nvSpPr>
          <p:cNvPr id="110612" name="WordArt 20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42481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휴먼둥근헤드라인"/>
                <a:ea typeface="휴먼둥근헤드라인"/>
              </a:rPr>
              <a:t>부탁한 사람의 반응을 관찰하면 알 수 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1116013" y="2924175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14" name="WordArt 22"/>
          <p:cNvSpPr>
            <a:spLocks noChangeArrowheads="1" noChangeShapeType="1" noTextEdit="1"/>
          </p:cNvSpPr>
          <p:nvPr/>
        </p:nvSpPr>
        <p:spPr bwMode="auto">
          <a:xfrm>
            <a:off x="1403350" y="2924175"/>
            <a:ext cx="59055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휴먼둥근헤드라인"/>
                <a:ea typeface="휴먼둥근헤드라인"/>
              </a:rPr>
              <a:t>상대가 강요로 받아들이면 순종이나 반항으로 대처하게 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0616" name="AutoShape 24"/>
          <p:cNvSpPr>
            <a:spLocks noChangeArrowheads="1"/>
          </p:cNvSpPr>
          <p:nvPr/>
        </p:nvSpPr>
        <p:spPr bwMode="auto">
          <a:xfrm>
            <a:off x="1476375" y="4508500"/>
            <a:ext cx="1223963" cy="647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17" name="WordArt 25"/>
          <p:cNvSpPr>
            <a:spLocks noChangeArrowheads="1" noChangeShapeType="1" noTextEdit="1"/>
          </p:cNvSpPr>
          <p:nvPr/>
        </p:nvSpPr>
        <p:spPr bwMode="auto">
          <a:xfrm>
            <a:off x="1619250" y="4581525"/>
            <a:ext cx="936625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이 서류 좀</a:t>
            </a:r>
          </a:p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작성해 줄래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?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휴먼편지체"/>
              <a:ea typeface="휴먼편지체"/>
            </a:endParaRPr>
          </a:p>
        </p:txBody>
      </p:sp>
      <p:sp>
        <p:nvSpPr>
          <p:cNvPr id="110618" name="WordArt 26"/>
          <p:cNvSpPr>
            <a:spLocks noChangeArrowheads="1" noChangeShapeType="1" noTextEdit="1"/>
          </p:cNvSpPr>
          <p:nvPr/>
        </p:nvSpPr>
        <p:spPr bwMode="auto">
          <a:xfrm>
            <a:off x="1476375" y="4654550"/>
            <a:ext cx="1223963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Lucida Calligraphy"/>
              </a:rPr>
              <a:t>A</a:t>
            </a:r>
            <a:endParaRPr lang="ko-KR" altLang="en-US" sz="36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latin typeface="Lucida Calligraphy"/>
            </a:endParaRPr>
          </a:p>
        </p:txBody>
      </p:sp>
      <p:sp>
        <p:nvSpPr>
          <p:cNvPr id="110620" name="AutoShape 28"/>
          <p:cNvSpPr>
            <a:spLocks noChangeArrowheads="1"/>
          </p:cNvSpPr>
          <p:nvPr/>
        </p:nvSpPr>
        <p:spPr bwMode="auto">
          <a:xfrm>
            <a:off x="3062288" y="4510088"/>
            <a:ext cx="1150937" cy="647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21" name="WordArt 29"/>
          <p:cNvSpPr>
            <a:spLocks noChangeArrowheads="1" noChangeShapeType="1" noTextEdit="1"/>
          </p:cNvSpPr>
          <p:nvPr/>
        </p:nvSpPr>
        <p:spPr bwMode="auto">
          <a:xfrm>
            <a:off x="3133725" y="4725988"/>
            <a:ext cx="1008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solidFill>
                    <a:srgbClr val="582C00"/>
                  </a:solidFill>
                  <a:round/>
                  <a:headEnd/>
                  <a:tailEnd/>
                </a:ln>
                <a:solidFill>
                  <a:srgbClr val="582C00"/>
                </a:solidFill>
              </a:rPr>
              <a:t>시간이 없어</a:t>
            </a:r>
          </a:p>
        </p:txBody>
      </p:sp>
      <p:sp>
        <p:nvSpPr>
          <p:cNvPr id="110622" name="WordArt 30"/>
          <p:cNvSpPr>
            <a:spLocks noChangeArrowheads="1" noChangeShapeType="1" noTextEdit="1"/>
          </p:cNvSpPr>
          <p:nvPr/>
        </p:nvSpPr>
        <p:spPr bwMode="auto">
          <a:xfrm>
            <a:off x="2989263" y="4654550"/>
            <a:ext cx="1223962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Lucida Calligraphy"/>
              </a:rPr>
              <a:t>B</a:t>
            </a:r>
            <a:endParaRPr lang="ko-KR" altLang="en-US" sz="36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latin typeface="Lucida Calligraphy"/>
            </a:endParaRPr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4572000" y="3717925"/>
            <a:ext cx="1800225" cy="647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26" name="WordArt 34"/>
          <p:cNvSpPr>
            <a:spLocks noChangeArrowheads="1" noChangeShapeType="1" noTextEdit="1"/>
          </p:cNvSpPr>
          <p:nvPr/>
        </p:nvSpPr>
        <p:spPr bwMode="auto">
          <a:xfrm>
            <a:off x="4716463" y="3789363"/>
            <a:ext cx="15113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그 일을 우선 끝내는</a:t>
            </a:r>
          </a:p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것이 중요해서 그래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?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휴먼편지체"/>
              <a:ea typeface="휴먼편지체"/>
            </a:endParaRPr>
          </a:p>
        </p:txBody>
      </p:sp>
      <p:sp>
        <p:nvSpPr>
          <p:cNvPr id="110627" name="WordArt 35"/>
          <p:cNvSpPr>
            <a:spLocks noChangeArrowheads="1" noChangeShapeType="1" noTextEdit="1"/>
          </p:cNvSpPr>
          <p:nvPr/>
        </p:nvSpPr>
        <p:spPr bwMode="auto">
          <a:xfrm>
            <a:off x="4787900" y="3862388"/>
            <a:ext cx="1223963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Lucida Calligraphy"/>
              </a:rPr>
              <a:t>A</a:t>
            </a:r>
            <a:endParaRPr lang="ko-KR" altLang="en-US" sz="36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latin typeface="Lucida Calligraphy"/>
            </a:endParaRPr>
          </a:p>
        </p:txBody>
      </p:sp>
      <p:sp>
        <p:nvSpPr>
          <p:cNvPr id="110628" name="WordArt 36"/>
          <p:cNvSpPr>
            <a:spLocks noChangeArrowheads="1" noChangeShapeType="1" noTextEdit="1"/>
          </p:cNvSpPr>
          <p:nvPr/>
        </p:nvSpPr>
        <p:spPr bwMode="auto">
          <a:xfrm rot="5400000">
            <a:off x="6312694" y="3921919"/>
            <a:ext cx="504825" cy="239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ko-KR" altLang="en-US" sz="3600" kern="10">
                <a:solidFill>
                  <a:srgbClr val="003300"/>
                </a:solidFill>
              </a:rPr>
              <a:t>공감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092950" y="3789363"/>
            <a:ext cx="792163" cy="504825"/>
            <a:chOff x="4830" y="2296"/>
            <a:chExt cx="499" cy="318"/>
          </a:xfrm>
        </p:grpSpPr>
        <p:sp>
          <p:nvSpPr>
            <p:cNvPr id="37937" name="Oval 37"/>
            <p:cNvSpPr>
              <a:spLocks noChangeArrowheads="1"/>
            </p:cNvSpPr>
            <p:nvPr/>
          </p:nvSpPr>
          <p:spPr bwMode="auto">
            <a:xfrm>
              <a:off x="4830" y="2296"/>
              <a:ext cx="499" cy="318"/>
            </a:xfrm>
            <a:prstGeom prst="ellips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793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921" y="2387"/>
              <a:ext cx="317" cy="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00"/>
                  </a:solidFill>
                </a:rPr>
                <a:t>부탁</a:t>
              </a:r>
            </a:p>
          </p:txBody>
        </p:sp>
      </p:grpSp>
      <p:sp>
        <p:nvSpPr>
          <p:cNvPr id="110635" name="AutoShape 43"/>
          <p:cNvSpPr>
            <a:spLocks noChangeArrowheads="1"/>
          </p:cNvSpPr>
          <p:nvPr/>
        </p:nvSpPr>
        <p:spPr bwMode="auto">
          <a:xfrm>
            <a:off x="4572000" y="4508500"/>
            <a:ext cx="1441450" cy="647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36" name="WordArt 44"/>
          <p:cNvSpPr>
            <a:spLocks noChangeArrowheads="1" noChangeShapeType="1" noTextEdit="1"/>
          </p:cNvSpPr>
          <p:nvPr/>
        </p:nvSpPr>
        <p:spPr bwMode="auto">
          <a:xfrm>
            <a:off x="4716463" y="4581525"/>
            <a:ext cx="1223962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어떻게 항상</a:t>
            </a:r>
          </a:p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그렇게 바쁘니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?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휴먼편지체"/>
              <a:ea typeface="휴먼편지체"/>
            </a:endParaRPr>
          </a:p>
        </p:txBody>
      </p:sp>
      <p:sp>
        <p:nvSpPr>
          <p:cNvPr id="110637" name="WordArt 45"/>
          <p:cNvSpPr>
            <a:spLocks noChangeArrowheads="1" noChangeShapeType="1" noTextEdit="1"/>
          </p:cNvSpPr>
          <p:nvPr/>
        </p:nvSpPr>
        <p:spPr bwMode="auto">
          <a:xfrm>
            <a:off x="4789488" y="4652963"/>
            <a:ext cx="1223962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Lucida Calligraphy"/>
              </a:rPr>
              <a:t>A</a:t>
            </a:r>
            <a:endParaRPr lang="ko-KR" altLang="en-US" sz="36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latin typeface="Lucida Calligraphy"/>
            </a:endParaRPr>
          </a:p>
        </p:txBody>
      </p:sp>
      <p:sp>
        <p:nvSpPr>
          <p:cNvPr id="110638" name="WordArt 46"/>
          <p:cNvSpPr>
            <a:spLocks noChangeArrowheads="1" noChangeShapeType="1" noTextEdit="1"/>
          </p:cNvSpPr>
          <p:nvPr/>
        </p:nvSpPr>
        <p:spPr bwMode="auto">
          <a:xfrm rot="5400000">
            <a:off x="6023769" y="4714081"/>
            <a:ext cx="504825" cy="239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ko-KR" altLang="en-US" sz="3600" kern="10">
                <a:solidFill>
                  <a:srgbClr val="003300"/>
                </a:solidFill>
              </a:rPr>
              <a:t>판단</a:t>
            </a:r>
          </a:p>
        </p:txBody>
      </p:sp>
      <p:sp>
        <p:nvSpPr>
          <p:cNvPr id="110639" name="WordArt 47"/>
          <p:cNvSpPr>
            <a:spLocks noChangeArrowheads="1" noChangeShapeType="1" noTextEdit="1"/>
          </p:cNvSpPr>
          <p:nvPr/>
        </p:nvSpPr>
        <p:spPr bwMode="auto">
          <a:xfrm rot="5400000">
            <a:off x="6312694" y="4714081"/>
            <a:ext cx="504825" cy="239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ko-KR" altLang="en-US" sz="3600" kern="10">
                <a:solidFill>
                  <a:srgbClr val="003300"/>
                </a:solidFill>
              </a:rPr>
              <a:t>비난</a:t>
            </a:r>
          </a:p>
        </p:txBody>
      </p:sp>
      <p:sp>
        <p:nvSpPr>
          <p:cNvPr id="110640" name="AutoShape 48"/>
          <p:cNvSpPr>
            <a:spLocks noChangeArrowheads="1"/>
          </p:cNvSpPr>
          <p:nvPr/>
        </p:nvSpPr>
        <p:spPr bwMode="auto">
          <a:xfrm>
            <a:off x="6661150" y="4725988"/>
            <a:ext cx="358775" cy="215900"/>
          </a:xfrm>
          <a:prstGeom prst="rightArrow">
            <a:avLst>
              <a:gd name="adj1" fmla="val 49685"/>
              <a:gd name="adj2" fmla="val 67201"/>
            </a:avLst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092950" y="4581525"/>
            <a:ext cx="792163" cy="504825"/>
            <a:chOff x="4830" y="2296"/>
            <a:chExt cx="499" cy="318"/>
          </a:xfrm>
        </p:grpSpPr>
        <p:sp>
          <p:nvSpPr>
            <p:cNvPr id="37935" name="Oval 50"/>
            <p:cNvSpPr>
              <a:spLocks noChangeArrowheads="1"/>
            </p:cNvSpPr>
            <p:nvPr/>
          </p:nvSpPr>
          <p:spPr bwMode="auto">
            <a:xfrm>
              <a:off x="4830" y="2296"/>
              <a:ext cx="499" cy="318"/>
            </a:xfrm>
            <a:prstGeom prst="ellips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793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921" y="2387"/>
              <a:ext cx="317" cy="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00"/>
                  </a:solidFill>
                </a:rPr>
                <a:t>강요</a:t>
              </a:r>
            </a:p>
          </p:txBody>
        </p:sp>
      </p:grpSp>
      <p:sp>
        <p:nvSpPr>
          <p:cNvPr id="110644" name="AutoShape 52"/>
          <p:cNvSpPr>
            <a:spLocks noChangeArrowheads="1"/>
          </p:cNvSpPr>
          <p:nvPr/>
        </p:nvSpPr>
        <p:spPr bwMode="auto">
          <a:xfrm>
            <a:off x="6661150" y="5518150"/>
            <a:ext cx="358775" cy="215900"/>
          </a:xfrm>
          <a:prstGeom prst="rightArrow">
            <a:avLst>
              <a:gd name="adj1" fmla="val 49685"/>
              <a:gd name="adj2" fmla="val 67201"/>
            </a:avLst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45" name="AutoShape 53"/>
          <p:cNvSpPr>
            <a:spLocks noChangeArrowheads="1"/>
          </p:cNvSpPr>
          <p:nvPr/>
        </p:nvSpPr>
        <p:spPr bwMode="auto">
          <a:xfrm>
            <a:off x="4572000" y="5302250"/>
            <a:ext cx="1800225" cy="647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0646" name="WordArt 54"/>
          <p:cNvSpPr>
            <a:spLocks noChangeArrowheads="1" noChangeShapeType="1" noTextEdit="1"/>
          </p:cNvSpPr>
          <p:nvPr/>
        </p:nvSpPr>
        <p:spPr bwMode="auto">
          <a:xfrm>
            <a:off x="4716463" y="5373688"/>
            <a:ext cx="15113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같은 팀원이면서</a:t>
            </a:r>
          </a:p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이정도는 들어줘야지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휴먼편지체"/>
                <a:ea typeface="휴먼편지체"/>
              </a:rPr>
              <a:t>!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휴먼편지체"/>
              <a:ea typeface="휴먼편지체"/>
            </a:endParaRPr>
          </a:p>
        </p:txBody>
      </p:sp>
      <p:sp>
        <p:nvSpPr>
          <p:cNvPr id="110647" name="WordArt 55"/>
          <p:cNvSpPr>
            <a:spLocks noChangeArrowheads="1" noChangeShapeType="1" noTextEdit="1"/>
          </p:cNvSpPr>
          <p:nvPr/>
        </p:nvSpPr>
        <p:spPr bwMode="auto">
          <a:xfrm>
            <a:off x="4787900" y="5446713"/>
            <a:ext cx="1223963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Lucida Calligraphy"/>
              </a:rPr>
              <a:t>A</a:t>
            </a:r>
            <a:endParaRPr lang="ko-KR" altLang="en-US" sz="36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latin typeface="Lucida Calligraphy"/>
            </a:endParaRPr>
          </a:p>
        </p:txBody>
      </p:sp>
      <p:sp>
        <p:nvSpPr>
          <p:cNvPr id="110648" name="WordArt 56"/>
          <p:cNvSpPr>
            <a:spLocks noChangeArrowheads="1" noChangeShapeType="1" noTextEdit="1"/>
          </p:cNvSpPr>
          <p:nvPr/>
        </p:nvSpPr>
        <p:spPr bwMode="auto">
          <a:xfrm rot="5400000">
            <a:off x="6312694" y="5506244"/>
            <a:ext cx="504825" cy="239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ko-KR" altLang="en-US" sz="3600" kern="10">
                <a:solidFill>
                  <a:srgbClr val="003300"/>
                </a:solidFill>
              </a:rPr>
              <a:t>죄책감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092950" y="5372100"/>
            <a:ext cx="792163" cy="504825"/>
            <a:chOff x="4830" y="2296"/>
            <a:chExt cx="499" cy="318"/>
          </a:xfrm>
        </p:grpSpPr>
        <p:sp>
          <p:nvSpPr>
            <p:cNvPr id="37933" name="Oval 58"/>
            <p:cNvSpPr>
              <a:spLocks noChangeArrowheads="1"/>
            </p:cNvSpPr>
            <p:nvPr/>
          </p:nvSpPr>
          <p:spPr bwMode="auto">
            <a:xfrm>
              <a:off x="4830" y="2296"/>
              <a:ext cx="499" cy="318"/>
            </a:xfrm>
            <a:prstGeom prst="ellips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7934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921" y="2387"/>
              <a:ext cx="317" cy="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00"/>
                  </a:solidFill>
                </a:rPr>
                <a:t>강요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4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2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3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05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6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0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1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1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28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9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10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4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4" dur="500"/>
                                        <p:tgtEl>
                                          <p:spTgt spid="1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63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4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6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9" dur="1000"/>
                                        <p:tgtEl>
                                          <p:spTgt spid="1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7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7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8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5" dur="5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8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04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5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08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0" dur="10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1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0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2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4" grpId="0" animBg="1"/>
      <p:bldP spid="110633" grpId="0" animBg="1"/>
      <p:bldP spid="110619" grpId="0" animBg="1"/>
      <p:bldP spid="110597" grpId="0" animBg="1"/>
      <p:bldP spid="110601" grpId="0" animBg="1"/>
      <p:bldP spid="110603" grpId="0" animBg="1"/>
      <p:bldP spid="110605" grpId="0" animBg="1"/>
      <p:bldP spid="110607" grpId="0" animBg="1"/>
      <p:bldP spid="110610" grpId="0" animBg="1"/>
      <p:bldP spid="110613" grpId="0" animBg="1"/>
      <p:bldP spid="110616" grpId="0" animBg="1"/>
      <p:bldP spid="110620" grpId="0" animBg="1"/>
      <p:bldP spid="110625" grpId="0" animBg="1"/>
      <p:bldP spid="110635" grpId="0" animBg="1"/>
      <p:bldP spid="110640" grpId="0" animBg="1"/>
      <p:bldP spid="110644" grpId="0" animBg="1"/>
      <p:bldP spid="1106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부탁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(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요청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)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의 구분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31913" y="1484313"/>
            <a:ext cx="1584325" cy="287337"/>
            <a:chOff x="612" y="1026"/>
            <a:chExt cx="635" cy="272"/>
          </a:xfrm>
        </p:grpSpPr>
        <p:sp>
          <p:nvSpPr>
            <p:cNvPr id="38941" name="AutoShape 7"/>
            <p:cNvSpPr>
              <a:spLocks noChangeArrowheads="1"/>
            </p:cNvSpPr>
            <p:nvPr/>
          </p:nvSpPr>
          <p:spPr bwMode="auto">
            <a:xfrm>
              <a:off x="612" y="1026"/>
              <a:ext cx="635" cy="272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894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48" y="1071"/>
              <a:ext cx="363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FFCC00"/>
                  </a:solidFill>
                </a:rPr>
                <a:t>연결요청</a:t>
              </a:r>
            </a:p>
          </p:txBody>
        </p:sp>
      </p:grp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1258888" y="15573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3059113" y="1485900"/>
            <a:ext cx="50403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서울들국화" pitchFamily="18" charset="-127"/>
                <a:ea typeface="서울들국화" pitchFamily="18" charset="-127"/>
              </a:rPr>
              <a:t>상대방을 대화에 조대하고</a:t>
            </a:r>
            <a:r>
              <a:rPr lang="en-US" altLang="ko-KR" sz="1600">
                <a:solidFill>
                  <a:srgbClr val="000066"/>
                </a:solidFill>
                <a:latin typeface="서울들국화" pitchFamily="18" charset="-127"/>
                <a:ea typeface="서울들국화" pitchFamily="18" charset="-127"/>
              </a:rPr>
              <a:t>, </a:t>
            </a:r>
            <a:r>
              <a:rPr lang="ko-KR" altLang="en-US" sz="1600">
                <a:solidFill>
                  <a:srgbClr val="000066"/>
                </a:solidFill>
                <a:latin typeface="서울들국화" pitchFamily="18" charset="-127"/>
                <a:ea typeface="서울들국화" pitchFamily="18" charset="-127"/>
              </a:rPr>
              <a:t>원활한 소통이 이루어져서</a:t>
            </a: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3059113" y="1773238"/>
            <a:ext cx="43926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서울들국화" pitchFamily="18" charset="-127"/>
                <a:ea typeface="서울들국화" pitchFamily="18" charset="-127"/>
              </a:rPr>
              <a:t>마음이 계속 연결될 수 있도록 하기 위한 요청</a:t>
            </a:r>
          </a:p>
        </p:txBody>
      </p:sp>
      <p:sp>
        <p:nvSpPr>
          <p:cNvPr id="125965" name="Oval 13"/>
          <p:cNvSpPr>
            <a:spLocks noChangeArrowheads="1"/>
          </p:cNvSpPr>
          <p:nvPr/>
        </p:nvSpPr>
        <p:spPr bwMode="auto">
          <a:xfrm>
            <a:off x="2339975" y="2205038"/>
            <a:ext cx="142875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2555875" y="2133600"/>
            <a:ext cx="2808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내가 한 얘기가 잘 이해되었니</a:t>
            </a:r>
            <a:r>
              <a:rPr lang="en-US" altLang="ko-KR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2339975" y="2565400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2555875" y="2493963"/>
            <a:ext cx="35274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어떤 느낌이 드는지 말씀해 주시겠어요</a:t>
            </a:r>
            <a:r>
              <a:rPr lang="en-US" altLang="ko-KR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2339975" y="2925763"/>
            <a:ext cx="142875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2555875" y="2854325"/>
            <a:ext cx="41767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당신이 바라는 것이 무엇인지 말씀해 주시겠어요</a:t>
            </a:r>
            <a:r>
              <a:rPr lang="en-US" altLang="ko-KR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31913" y="3429000"/>
            <a:ext cx="1584325" cy="287338"/>
            <a:chOff x="612" y="1026"/>
            <a:chExt cx="635" cy="272"/>
          </a:xfrm>
        </p:grpSpPr>
        <p:sp>
          <p:nvSpPr>
            <p:cNvPr id="38939" name="AutoShape 20"/>
            <p:cNvSpPr>
              <a:spLocks noChangeArrowheads="1"/>
            </p:cNvSpPr>
            <p:nvPr/>
          </p:nvSpPr>
          <p:spPr bwMode="auto">
            <a:xfrm>
              <a:off x="612" y="1026"/>
              <a:ext cx="635" cy="272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38940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748" y="1071"/>
              <a:ext cx="363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FFCC00"/>
                  </a:solidFill>
                </a:rPr>
                <a:t>해법요청</a:t>
              </a:r>
            </a:p>
          </p:txBody>
        </p:sp>
      </p:grp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1258888" y="35004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3060700" y="3430588"/>
            <a:ext cx="43910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서울들국화" pitchFamily="18" charset="-127"/>
                <a:ea typeface="서울들국화" pitchFamily="18" charset="-127"/>
              </a:rPr>
              <a:t>상대방에게 어떤 행동을 해 주기를 요청하거나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3060700" y="3717925"/>
            <a:ext cx="35988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서울들국화" pitchFamily="18" charset="-127"/>
                <a:ea typeface="서울들국화" pitchFamily="18" charset="-127"/>
              </a:rPr>
              <a:t>문제 해결을 위한 해법을 부탁하는 것</a:t>
            </a:r>
          </a:p>
        </p:txBody>
      </p:sp>
      <p:sp>
        <p:nvSpPr>
          <p:cNvPr id="125977" name="Oval 25"/>
          <p:cNvSpPr>
            <a:spLocks noChangeArrowheads="1"/>
          </p:cNvSpPr>
          <p:nvPr/>
        </p:nvSpPr>
        <p:spPr bwMode="auto">
          <a:xfrm>
            <a:off x="2343150" y="4148138"/>
            <a:ext cx="142875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2555875" y="4076700"/>
            <a:ext cx="5541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아침에 일어나면 우선 이부자리를 개서 장롱 안에 넣어주면 좋겠어</a:t>
            </a:r>
            <a:r>
              <a:rPr lang="en-US" altLang="ko-KR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25979" name="Oval 27"/>
          <p:cNvSpPr>
            <a:spLocks noChangeArrowheads="1"/>
          </p:cNvSpPr>
          <p:nvPr/>
        </p:nvSpPr>
        <p:spPr bwMode="auto">
          <a:xfrm>
            <a:off x="2343150" y="4797425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2559050" y="4725988"/>
            <a:ext cx="4605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그런 학생들은 어떻게 대하면 좋을 지 알려주시겠어요</a:t>
            </a:r>
            <a:r>
              <a:rPr lang="en-US" altLang="ko-KR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258888" y="5229225"/>
            <a:ext cx="6624637" cy="720725"/>
            <a:chOff x="1111" y="3294"/>
            <a:chExt cx="3538" cy="454"/>
          </a:xfrm>
        </p:grpSpPr>
        <p:sp>
          <p:nvSpPr>
            <p:cNvPr id="38935" name="AutoShape 36"/>
            <p:cNvSpPr>
              <a:spLocks noChangeArrowheads="1"/>
            </p:cNvSpPr>
            <p:nvPr/>
          </p:nvSpPr>
          <p:spPr bwMode="auto">
            <a:xfrm>
              <a:off x="1111" y="3294"/>
              <a:ext cx="3538" cy="454"/>
            </a:xfrm>
            <a:prstGeom prst="roundRect">
              <a:avLst>
                <a:gd name="adj" fmla="val 16667"/>
              </a:avLst>
            </a:pr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12598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338" y="3385"/>
              <a:ext cx="308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명료하게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', 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현재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', 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실행 가능한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', 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구체적인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 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행동을</a:t>
              </a:r>
            </a:p>
          </p:txBody>
        </p:sp>
        <p:sp>
          <p:nvSpPr>
            <p:cNvPr id="38937" name="AutoShape 33"/>
            <p:cNvSpPr>
              <a:spLocks noChangeArrowheads="1"/>
            </p:cNvSpPr>
            <p:nvPr/>
          </p:nvSpPr>
          <p:spPr bwMode="auto">
            <a:xfrm>
              <a:off x="1383" y="3566"/>
              <a:ext cx="182" cy="91"/>
            </a:xfrm>
            <a:prstGeom prst="rightArrow">
              <a:avLst>
                <a:gd name="adj1" fmla="val 40972"/>
                <a:gd name="adj2" fmla="val 86722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12598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617" y="3566"/>
              <a:ext cx="2578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긍정문으로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', 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가급적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질문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'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E8D1BA"/>
                  </a:solidFill>
                  <a:latin typeface="HY동녘M"/>
                  <a:ea typeface="HY동녘M"/>
                </a:rPr>
                <a:t>의 형태로 요청</a:t>
              </a:r>
            </a:p>
          </p:txBody>
        </p:sp>
      </p:grp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2555875" y="4365625"/>
            <a:ext cx="38163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그렇게 하겠다고 지금 약속해 줄 수 있겠니</a:t>
            </a:r>
            <a:r>
              <a:rPr lang="en-US" altLang="ko-KR" sz="1600">
                <a:solidFill>
                  <a:srgbClr val="683400"/>
                </a:solidFill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8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1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63" grpId="0"/>
      <p:bldP spid="125964" grpId="0"/>
      <p:bldP spid="125965" grpId="0" animBg="1"/>
      <p:bldP spid="125966" grpId="0"/>
      <p:bldP spid="125967" grpId="0" animBg="1"/>
      <p:bldP spid="125968" grpId="0"/>
      <p:bldP spid="125969" grpId="0" animBg="1"/>
      <p:bldP spid="125970" grpId="0"/>
      <p:bldP spid="125974" grpId="0" animBg="1"/>
      <p:bldP spid="125975" grpId="0"/>
      <p:bldP spid="125976" grpId="0"/>
      <p:bldP spid="125977" grpId="0" animBg="1"/>
      <p:bldP spid="125978" grpId="0"/>
      <p:bldP spid="125979" grpId="0" animBg="1"/>
      <p:bldP spid="125980" grpId="0"/>
      <p:bldP spid="1259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WordArt 1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명확한 부탁 이해하기</a:t>
            </a:r>
          </a:p>
        </p:txBody>
      </p:sp>
      <p:sp>
        <p:nvSpPr>
          <p:cNvPr id="111634" name="WordArt 18"/>
          <p:cNvSpPr>
            <a:spLocks noChangeArrowheads="1" noChangeShapeType="1" noTextEdit="1"/>
          </p:cNvSpPr>
          <p:nvPr/>
        </p:nvSpPr>
        <p:spPr bwMode="auto">
          <a:xfrm>
            <a:off x="1692275" y="1700213"/>
            <a:ext cx="5759450" cy="309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(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구체적인 행동을 부탁하는 표현에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'○'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구체적이지 않은 표현에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'×'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표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36" name="WordArt 20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나는 네가 나를 이해해주기 바란다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37" name="WordArt 21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내가 한 말을 네가 어떻게 들었는지 말해부면 좋겠다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1116013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41" name="WordArt 25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내 행동 중에서 네 마음에 들었던 한 가지를</a:t>
            </a:r>
          </a:p>
        </p:txBody>
      </p:sp>
      <p:sp>
        <p:nvSpPr>
          <p:cNvPr id="111642" name="WordArt 26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111643" name="WordArt 27"/>
          <p:cNvSpPr>
            <a:spLocks noChangeArrowheads="1" noChangeShapeType="1" noTextEdit="1"/>
          </p:cNvSpPr>
          <p:nvPr/>
        </p:nvSpPr>
        <p:spPr bwMode="auto">
          <a:xfrm>
            <a:off x="1692275" y="3429000"/>
            <a:ext cx="2592388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얘기해주면 좋겠다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46" name="WordArt 30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나는 네가 술을 마시지 않으면 좋겠어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47" name="WordArt 31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111648" name="AutoShape 32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술을 마심으로써 너의 어떤 욕구가 충족되는지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내게 말해주면 좋겠어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  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그리고 너의 그런 욕구를 충족할 수 있는 다른 방법을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함께 의논해 보면 어떨까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?</a:t>
            </a:r>
          </a:p>
        </p:txBody>
      </p:sp>
      <p:sp>
        <p:nvSpPr>
          <p:cNvPr id="111649" name="Rectangle 33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50" name="Oval 34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51" name="WordArt 35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0000"/>
                </a:solidFill>
              </a:rPr>
              <a:t>어제 회의에 대해 제가 낸 의견에 대하여 솔직하게</a:t>
            </a:r>
          </a:p>
        </p:txBody>
      </p:sp>
      <p:sp>
        <p:nvSpPr>
          <p:cNvPr id="111652" name="WordArt 36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111653" name="Oval 37"/>
          <p:cNvSpPr>
            <a:spLocks noChangeArrowheads="1"/>
          </p:cNvSpPr>
          <p:nvPr/>
        </p:nvSpPr>
        <p:spPr bwMode="auto">
          <a:xfrm>
            <a:off x="1547813" y="4076700"/>
            <a:ext cx="144462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54" name="Rectangle 38"/>
          <p:cNvSpPr>
            <a:spLocks noChangeArrowheads="1"/>
          </p:cNvSpPr>
          <p:nvPr/>
        </p:nvSpPr>
        <p:spPr bwMode="auto">
          <a:xfrm>
            <a:off x="1835150" y="4005263"/>
            <a:ext cx="46815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480048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480048"/>
                </a:solidFill>
                <a:latin typeface="HY견고딕" pitchFamily="18" charset="-127"/>
                <a:ea typeface="HY견고딕" pitchFamily="18" charset="-127"/>
              </a:rPr>
              <a:t>솔직하게 이야기</a:t>
            </a:r>
            <a:r>
              <a:rPr lang="ko-KR" altLang="en-US" sz="1800">
                <a:solidFill>
                  <a:srgbClr val="480048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란 표현은 구체적이지 않음</a:t>
            </a:r>
          </a:p>
        </p:txBody>
      </p:sp>
      <p:sp>
        <p:nvSpPr>
          <p:cNvPr id="111655" name="AutoShape 39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어제 회의에서 제가 낸 의견에 대하여 어떻게 생각하는지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말해주었으면 합니다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그리고 내 의견에 문제가 있다면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   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어떻게 수정해야 할 것인지도 말해주시기 바랍니다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111656" name="WordArt 40"/>
          <p:cNvSpPr>
            <a:spLocks noChangeArrowheads="1" noChangeShapeType="1" noTextEdit="1"/>
          </p:cNvSpPr>
          <p:nvPr/>
        </p:nvSpPr>
        <p:spPr bwMode="auto">
          <a:xfrm>
            <a:off x="1692275" y="3406775"/>
            <a:ext cx="2879725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말해주면 좋겠습니다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57" name="Rectangle 41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58" name="Oval 42"/>
          <p:cNvSpPr>
            <a:spLocks noChangeArrowheads="1"/>
          </p:cNvSpPr>
          <p:nvPr/>
        </p:nvSpPr>
        <p:spPr bwMode="auto">
          <a:xfrm>
            <a:off x="1093788" y="2781300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59" name="WordArt 43"/>
          <p:cNvSpPr>
            <a:spLocks noChangeArrowheads="1" noChangeShapeType="1" noTextEdit="1"/>
          </p:cNvSpPr>
          <p:nvPr/>
        </p:nvSpPr>
        <p:spPr bwMode="auto">
          <a:xfrm>
            <a:off x="1670050" y="2708275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제한 속도에 맞추거나 그보다 더 느리게 운전해주세요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60" name="WordArt 44"/>
          <p:cNvSpPr>
            <a:spLocks noChangeArrowheads="1" noChangeShapeType="1" noTextEdit="1"/>
          </p:cNvSpPr>
          <p:nvPr/>
        </p:nvSpPr>
        <p:spPr bwMode="auto">
          <a:xfrm>
            <a:off x="3397250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62" name="Oval 46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63" name="WordArt 47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저녁식사 준비를 좀더 자주 해주면 좋겠어요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64" name="WordArt 48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111665" name="Oval 49"/>
          <p:cNvSpPr>
            <a:spLocks noChangeArrowheads="1"/>
          </p:cNvSpPr>
          <p:nvPr/>
        </p:nvSpPr>
        <p:spPr bwMode="auto">
          <a:xfrm>
            <a:off x="1547813" y="3716338"/>
            <a:ext cx="144462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66" name="Rectangle 50"/>
          <p:cNvSpPr>
            <a:spLocks noChangeArrowheads="1"/>
          </p:cNvSpPr>
          <p:nvPr/>
        </p:nvSpPr>
        <p:spPr bwMode="auto">
          <a:xfrm>
            <a:off x="1835150" y="3644900"/>
            <a:ext cx="4032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480048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480048"/>
                </a:solidFill>
                <a:latin typeface="HY견고딕" pitchFamily="18" charset="-127"/>
                <a:ea typeface="HY견고딕" pitchFamily="18" charset="-127"/>
              </a:rPr>
              <a:t>좀더 자주</a:t>
            </a:r>
            <a:r>
              <a:rPr lang="ko-KR" altLang="en-US" sz="1800">
                <a:solidFill>
                  <a:srgbClr val="480048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란 표현은 구체적이지 않음</a:t>
            </a:r>
          </a:p>
        </p:txBody>
      </p:sp>
      <p:sp>
        <p:nvSpPr>
          <p:cNvPr id="111667" name="AutoShape 51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매주 월요일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600">
                <a:solidFill>
                  <a:srgbClr val="000066"/>
                </a:solidFill>
                <a:latin typeface="HY동녘B" pitchFamily="18" charset="-127"/>
                <a:ea typeface="HY동녘B" pitchFamily="18" charset="-127"/>
              </a:rPr>
              <a:t>혹은 일주일에 두 번은 등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)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에는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600">
              <a:latin typeface="HY동녘B" pitchFamily="18" charset="-127"/>
              <a:ea typeface="HY동녘B" pitchFamily="18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        저녁식사 준비를 해주면 좋겠어요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111668" name="Rectangle 52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69" name="Oval 53"/>
          <p:cNvSpPr>
            <a:spLocks noChangeArrowheads="1"/>
          </p:cNvSpPr>
          <p:nvPr/>
        </p:nvSpPr>
        <p:spPr bwMode="auto">
          <a:xfrm>
            <a:off x="1116013" y="28495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70" name="WordArt 54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내 사생활을 존중해주기 바랍니다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71" name="WordArt 55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solidFill>
                  <a:srgbClr val="FF0000">
                    <a:alpha val="30196"/>
                  </a:srgbClr>
                </a:solidFill>
                <a:latin typeface="휴먼둥근헤드라인"/>
              </a:rPr>
              <a:t>×</a:t>
            </a:r>
            <a:endParaRPr lang="ko-KR" altLang="en-US" sz="3600" b="1" kern="10">
              <a:solidFill>
                <a:srgbClr val="FF0000">
                  <a:alpha val="30196"/>
                </a:srgbClr>
              </a:solidFill>
              <a:latin typeface="휴먼둥근헤드라인"/>
            </a:endParaRPr>
          </a:p>
        </p:txBody>
      </p:sp>
      <p:sp>
        <p:nvSpPr>
          <p:cNvPr id="111672" name="Oval 56"/>
          <p:cNvSpPr>
            <a:spLocks noChangeArrowheads="1"/>
          </p:cNvSpPr>
          <p:nvPr/>
        </p:nvSpPr>
        <p:spPr bwMode="auto">
          <a:xfrm>
            <a:off x="1547813" y="3716338"/>
            <a:ext cx="144462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73" name="Rectangle 57"/>
          <p:cNvSpPr>
            <a:spLocks noChangeArrowheads="1"/>
          </p:cNvSpPr>
          <p:nvPr/>
        </p:nvSpPr>
        <p:spPr bwMode="auto">
          <a:xfrm>
            <a:off x="1835150" y="3644900"/>
            <a:ext cx="42497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480048"/>
                </a:solidFill>
                <a:latin typeface="Arial" panose="020B0604020202020204" pitchFamily="34" charset="0"/>
                <a:ea typeface="HY견고딕" pitchFamily="18" charset="-127"/>
              </a:rPr>
              <a:t>‘</a:t>
            </a:r>
            <a:r>
              <a:rPr lang="ko-KR" altLang="en-US" sz="1800">
                <a:solidFill>
                  <a:srgbClr val="480048"/>
                </a:solidFill>
                <a:latin typeface="HY견고딕" pitchFamily="18" charset="-127"/>
                <a:ea typeface="HY견고딕" pitchFamily="18" charset="-127"/>
              </a:rPr>
              <a:t>사생활 존중</a:t>
            </a:r>
            <a:r>
              <a:rPr lang="ko-KR" altLang="en-US" sz="1800">
                <a:solidFill>
                  <a:srgbClr val="480048"/>
                </a:solidFill>
                <a:latin typeface="Arial" panose="020B0604020202020204" pitchFamily="34" charset="0"/>
                <a:ea typeface="HY견고딕" pitchFamily="18" charset="-127"/>
              </a:rPr>
              <a:t>’</a:t>
            </a:r>
            <a:r>
              <a:rPr lang="ko-KR" altLang="en-US" sz="180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</a:rPr>
              <a:t>이란 표현은 다소 추상적임</a:t>
            </a:r>
          </a:p>
        </p:txBody>
      </p:sp>
      <p:sp>
        <p:nvSpPr>
          <p:cNvPr id="111674" name="AutoShape 58"/>
          <p:cNvSpPr>
            <a:spLocks noChangeArrowheads="1"/>
          </p:cNvSpPr>
          <p:nvPr/>
        </p:nvSpPr>
        <p:spPr bwMode="auto">
          <a:xfrm>
            <a:off x="1619250" y="4581525"/>
            <a:ext cx="6553200" cy="1079500"/>
          </a:xfrm>
          <a:prstGeom prst="roundRect">
            <a:avLst>
              <a:gd name="adj" fmla="val 50000"/>
            </a:avLst>
          </a:prstGeom>
          <a:solidFill>
            <a:srgbClr val="FFCC66">
              <a:alpha val="50195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    ▶ </a:t>
            </a:r>
            <a:r>
              <a:rPr lang="ko-KR" altLang="en-US" sz="1600">
                <a:latin typeface="HY동녘B" pitchFamily="18" charset="-127"/>
                <a:ea typeface="HY동녘B" pitchFamily="18" charset="-127"/>
              </a:rPr>
              <a:t>내 사무실에 들어오기 전에 먼저 노크를 하면 좋겠어요</a:t>
            </a:r>
            <a:r>
              <a:rPr lang="en-US" altLang="ko-KR" sz="16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111675" name="Rectangle 59"/>
          <p:cNvSpPr>
            <a:spLocks noChangeArrowheads="1"/>
          </p:cNvSpPr>
          <p:nvPr/>
        </p:nvSpPr>
        <p:spPr bwMode="auto">
          <a:xfrm>
            <a:off x="611188" y="2492375"/>
            <a:ext cx="79216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76" name="Oval 60"/>
          <p:cNvSpPr>
            <a:spLocks noChangeArrowheads="1"/>
          </p:cNvSpPr>
          <p:nvPr/>
        </p:nvSpPr>
        <p:spPr bwMode="auto">
          <a:xfrm>
            <a:off x="1116013" y="28527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1677" name="WordArt 61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6215063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내가 집에 돌아오면 얼굴을 보고 인사를 해주세요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1678" name="WordArt 62"/>
          <p:cNvSpPr>
            <a:spLocks noChangeArrowheads="1" noChangeShapeType="1" noTextEdit="1"/>
          </p:cNvSpPr>
          <p:nvPr/>
        </p:nvSpPr>
        <p:spPr bwMode="auto">
          <a:xfrm>
            <a:off x="3419475" y="2565400"/>
            <a:ext cx="2305050" cy="2303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solidFill>
                  <a:srgbClr val="0000FF">
                    <a:alpha val="30196"/>
                  </a:srgbClr>
                </a:solidFill>
              </a:rPr>
              <a:t>○</a:t>
            </a:r>
          </a:p>
        </p:txBody>
      </p:sp>
    </p:spTree>
    <p:extLst>
      <p:ext uri="{BB962C8B-B14F-4D97-AF65-F5344CB8AC3E}">
        <p14:creationId xmlns:p14="http://schemas.microsoft.com/office/powerpoint/2010/main" val="25959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20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7" dur="20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10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10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4" dur="20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1000"/>
                                        <p:tgtEl>
                                          <p:spTgt spid="1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1000"/>
                                        <p:tgtEl>
                                          <p:spTgt spid="1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8" dur="10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1" dur="20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6" dur="10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5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8" grpId="0" animBg="1"/>
      <p:bldP spid="111639" grpId="0" animBg="1"/>
      <p:bldP spid="111640" grpId="0" animBg="1"/>
      <p:bldP spid="111644" grpId="0" animBg="1"/>
      <p:bldP spid="111645" grpId="0" animBg="1"/>
      <p:bldP spid="111648" grpId="0" animBg="1"/>
      <p:bldP spid="111649" grpId="0" animBg="1"/>
      <p:bldP spid="111650" grpId="0" animBg="1"/>
      <p:bldP spid="111653" grpId="0" animBg="1"/>
      <p:bldP spid="111654" grpId="0"/>
      <p:bldP spid="111655" grpId="0" animBg="1"/>
      <p:bldP spid="111657" grpId="0" animBg="1"/>
      <p:bldP spid="111658" grpId="0" animBg="1"/>
      <p:bldP spid="111661" grpId="0" animBg="1"/>
      <p:bldP spid="111662" grpId="0" animBg="1"/>
      <p:bldP spid="111665" grpId="0" animBg="1"/>
      <p:bldP spid="111666" grpId="0"/>
      <p:bldP spid="111667" grpId="0" animBg="1"/>
      <p:bldP spid="111668" grpId="0" animBg="1"/>
      <p:bldP spid="111669" grpId="0" animBg="1"/>
      <p:bldP spid="111672" grpId="0" animBg="1"/>
      <p:bldP spid="111673" grpId="0"/>
      <p:bldP spid="111674" grpId="0" animBg="1"/>
      <p:bldP spid="111675" grpId="0" animBg="1"/>
      <p:bldP spid="1116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WordArt 2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518477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공감으로 듣고 표현하기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84438" y="1196975"/>
            <a:ext cx="4464050" cy="382588"/>
            <a:chOff x="1565" y="754"/>
            <a:chExt cx="2812" cy="241"/>
          </a:xfrm>
        </p:grpSpPr>
        <p:sp>
          <p:nvSpPr>
            <p:cNvPr id="1948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82" y="754"/>
              <a:ext cx="2133" cy="2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00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마음을 비우고 있는 그대로 듣고 표현</a:t>
              </a:r>
            </a:p>
          </p:txBody>
        </p:sp>
        <p:sp>
          <p:nvSpPr>
            <p:cNvPr id="1949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65" y="754"/>
              <a:ext cx="2812" cy="2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827088" y="28527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71" name="WordArt 7"/>
          <p:cNvSpPr>
            <a:spLocks noChangeArrowheads="1" noChangeShapeType="1" noTextEdit="1"/>
          </p:cNvSpPr>
          <p:nvPr/>
        </p:nvSpPr>
        <p:spPr bwMode="auto">
          <a:xfrm>
            <a:off x="1187450" y="2851150"/>
            <a:ext cx="568801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다른 사람에게 가진 선입견이나 판단을 떨쳐버리고 듣는다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39272" name="Oval 8"/>
          <p:cNvSpPr>
            <a:spLocks noChangeArrowheads="1"/>
          </p:cNvSpPr>
          <p:nvPr/>
        </p:nvSpPr>
        <p:spPr bwMode="auto">
          <a:xfrm>
            <a:off x="827088" y="31416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73" name="WordArt 9"/>
          <p:cNvSpPr>
            <a:spLocks noChangeArrowheads="1" noChangeShapeType="1" noTextEdit="1"/>
          </p:cNvSpPr>
          <p:nvPr/>
        </p:nvSpPr>
        <p:spPr bwMode="auto">
          <a:xfrm>
            <a:off x="1187450" y="3141663"/>
            <a:ext cx="61912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조언을 하거나 상대방을 안심시키기 전에 원하는 것을 물어본다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39274" name="Oval 10"/>
          <p:cNvSpPr>
            <a:spLocks noChangeArrowheads="1"/>
          </p:cNvSpPr>
          <p:nvPr/>
        </p:nvSpPr>
        <p:spPr bwMode="auto">
          <a:xfrm>
            <a:off x="827088" y="34290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75" name="WordArt 11"/>
          <p:cNvSpPr>
            <a:spLocks noChangeArrowheads="1" noChangeShapeType="1" noTextEdit="1"/>
          </p:cNvSpPr>
          <p:nvPr/>
        </p:nvSpPr>
        <p:spPr bwMode="auto">
          <a:xfrm>
            <a:off x="1187450" y="3430588"/>
            <a:ext cx="4319588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자신의 견해나 느낌을 설명하려 하지 않는다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39276" name="Oval 12"/>
          <p:cNvSpPr>
            <a:spLocks noChangeArrowheads="1"/>
          </p:cNvSpPr>
          <p:nvPr/>
        </p:nvSpPr>
        <p:spPr bwMode="auto">
          <a:xfrm>
            <a:off x="827088" y="37163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77" name="WordArt 13"/>
          <p:cNvSpPr>
            <a:spLocks noChangeArrowheads="1" noChangeShapeType="1" noTextEdit="1"/>
          </p:cNvSpPr>
          <p:nvPr/>
        </p:nvSpPr>
        <p:spPr bwMode="auto">
          <a:xfrm>
            <a:off x="1187450" y="3716338"/>
            <a:ext cx="71278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상대가 무엇을 관찰하고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느끼고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필요로 하고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, 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부탁하는가에만 집중한다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47813" y="1989138"/>
            <a:ext cx="1079500" cy="360362"/>
            <a:chOff x="476" y="1298"/>
            <a:chExt cx="680" cy="227"/>
          </a:xfrm>
        </p:grpSpPr>
        <p:sp>
          <p:nvSpPr>
            <p:cNvPr id="19487" name="AutoShape 15"/>
            <p:cNvSpPr>
              <a:spLocks noChangeArrowheads="1"/>
            </p:cNvSpPr>
            <p:nvPr/>
          </p:nvSpPr>
          <p:spPr bwMode="auto">
            <a:xfrm>
              <a:off x="476" y="1298"/>
              <a:ext cx="680" cy="2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948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612" y="1344"/>
              <a:ext cx="4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31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</a:rPr>
                <a:t>공감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43213" y="1989138"/>
            <a:ext cx="40338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사람의 경험을 존중하고 이해하는 것</a:t>
            </a:r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2843213" y="2276475"/>
            <a:ext cx="28098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지적인 이해는 공감을 차단함</a:t>
            </a:r>
          </a:p>
        </p:txBody>
      </p:sp>
      <p:sp>
        <p:nvSpPr>
          <p:cNvPr id="139284" name="Oval 20"/>
          <p:cNvSpPr>
            <a:spLocks noChangeArrowheads="1"/>
          </p:cNvSpPr>
          <p:nvPr/>
        </p:nvSpPr>
        <p:spPr bwMode="auto">
          <a:xfrm>
            <a:off x="827088" y="40052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85" name="WordArt 21"/>
          <p:cNvSpPr>
            <a:spLocks noChangeArrowheads="1" noChangeShapeType="1" noTextEdit="1"/>
          </p:cNvSpPr>
          <p:nvPr/>
        </p:nvSpPr>
        <p:spPr bwMode="auto">
          <a:xfrm>
            <a:off x="1187450" y="4006850"/>
            <a:ext cx="6624638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나를 어떻게 생각하는가 보다 무엇을 필요로 하는가에 중점을 둔다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39286" name="Oval 22"/>
          <p:cNvSpPr>
            <a:spLocks noChangeArrowheads="1"/>
          </p:cNvSpPr>
          <p:nvPr/>
        </p:nvSpPr>
        <p:spPr bwMode="auto">
          <a:xfrm>
            <a:off x="827088" y="42926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87" name="WordArt 23"/>
          <p:cNvSpPr>
            <a:spLocks noChangeArrowheads="1" noChangeShapeType="1" noTextEdit="1"/>
          </p:cNvSpPr>
          <p:nvPr/>
        </p:nvSpPr>
        <p:spPr bwMode="auto">
          <a:xfrm>
            <a:off x="1187450" y="4292600"/>
            <a:ext cx="568801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반대로 바꾸어 묻는 말로 상대의 의도를 정확히 파악한다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39288" name="Oval 24"/>
          <p:cNvSpPr>
            <a:spLocks noChangeArrowheads="1"/>
          </p:cNvSpPr>
          <p:nvPr/>
        </p:nvSpPr>
        <p:spPr bwMode="auto">
          <a:xfrm>
            <a:off x="1547813" y="4649788"/>
            <a:ext cx="73025" cy="73025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1690688" y="4508500"/>
            <a:ext cx="3097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내가 무엇을 어떻게 했다는 말이지</a:t>
            </a:r>
            <a:r>
              <a:rPr lang="en-US" altLang="ko-KR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endParaRPr lang="en-US" altLang="ko-KR" sz="1400">
              <a:solidFill>
                <a:srgbClr val="6633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2268538" y="4795838"/>
            <a:ext cx="5256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66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006600"/>
                </a:solidFill>
                <a:latin typeface="HY동녘B" pitchFamily="18" charset="-127"/>
                <a:ea typeface="HY동녘B" pitchFamily="18" charset="-127"/>
              </a:rPr>
              <a:t>지난주에 저녁때마다 내가 거의 집에 없었던 것을 말하는 거니</a:t>
            </a:r>
            <a:r>
              <a:rPr lang="en-US" altLang="ko-KR" sz="1400">
                <a:solidFill>
                  <a:srgbClr val="0066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0066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endParaRPr lang="en-US" altLang="ko-KR" sz="1400">
              <a:solidFill>
                <a:srgbClr val="0066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9292" name="Oval 28"/>
          <p:cNvSpPr>
            <a:spLocks noChangeArrowheads="1"/>
          </p:cNvSpPr>
          <p:nvPr/>
        </p:nvSpPr>
        <p:spPr bwMode="auto">
          <a:xfrm>
            <a:off x="1547813" y="5299075"/>
            <a:ext cx="73025" cy="73025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1690688" y="5156200"/>
            <a:ext cx="28813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기분이 어때</a:t>
            </a:r>
            <a:r>
              <a:rPr lang="en-US" altLang="ko-KR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r>
              <a:rPr lang="en-US" altLang="ko-KR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왜 그렇게 느껴</a:t>
            </a:r>
            <a:r>
              <a:rPr lang="en-US" altLang="ko-KR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endParaRPr lang="en-US" altLang="ko-KR" sz="1400">
              <a:solidFill>
                <a:srgbClr val="6633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9295" name="Rectangle 31"/>
          <p:cNvSpPr>
            <a:spLocks noChangeArrowheads="1"/>
          </p:cNvSpPr>
          <p:nvPr/>
        </p:nvSpPr>
        <p:spPr bwMode="auto">
          <a:xfrm>
            <a:off x="2268538" y="5445125"/>
            <a:ext cx="41052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66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006600"/>
                </a:solidFill>
                <a:latin typeface="HY동녘B" pitchFamily="18" charset="-127"/>
                <a:ea typeface="HY동녘B" pitchFamily="18" charset="-127"/>
              </a:rPr>
              <a:t>너의 노력을 인정받기 원했기 때문에 실망했니</a:t>
            </a:r>
            <a:r>
              <a:rPr lang="en-US" altLang="ko-KR" sz="1400">
                <a:solidFill>
                  <a:srgbClr val="0066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0066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endParaRPr lang="en-US" altLang="ko-KR" sz="1400">
              <a:solidFill>
                <a:srgbClr val="0066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9296" name="Oval 32"/>
          <p:cNvSpPr>
            <a:spLocks noChangeArrowheads="1"/>
          </p:cNvSpPr>
          <p:nvPr/>
        </p:nvSpPr>
        <p:spPr bwMode="auto">
          <a:xfrm>
            <a:off x="1547813" y="5948363"/>
            <a:ext cx="73025" cy="73025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297" name="Rectangle 33"/>
          <p:cNvSpPr>
            <a:spLocks noChangeArrowheads="1"/>
          </p:cNvSpPr>
          <p:nvPr/>
        </p:nvSpPr>
        <p:spPr bwMode="auto">
          <a:xfrm>
            <a:off x="1690688" y="5805488"/>
            <a:ext cx="2520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내가 어떻게 해주면 좋겠니</a:t>
            </a:r>
            <a:r>
              <a:rPr lang="en-US" altLang="ko-KR" sz="1400">
                <a:solidFill>
                  <a:srgbClr val="6633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6633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endParaRPr lang="en-US" altLang="ko-KR" sz="1400">
              <a:solidFill>
                <a:srgbClr val="6633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2268538" y="6092825"/>
            <a:ext cx="3744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6600"/>
                </a:solidFill>
                <a:latin typeface="맑은 고딕" panose="020B0503020000020004" pitchFamily="50" charset="-127"/>
                <a:ea typeface="HY동녘B" pitchFamily="18" charset="-127"/>
              </a:rPr>
              <a:t>“</a:t>
            </a:r>
            <a:r>
              <a:rPr lang="ko-KR" altLang="en-US" sz="1400">
                <a:solidFill>
                  <a:srgbClr val="006600"/>
                </a:solidFill>
                <a:latin typeface="HY동녘B" pitchFamily="18" charset="-127"/>
                <a:ea typeface="HY동녘B" pitchFamily="18" charset="-127"/>
              </a:rPr>
              <a:t>내 행동의 이유를 너에게 말해주면 좋겠니</a:t>
            </a:r>
            <a:r>
              <a:rPr lang="en-US" altLang="ko-KR" sz="1400">
                <a:solidFill>
                  <a:srgbClr val="006600"/>
                </a:solidFill>
                <a:latin typeface="HY동녘B" pitchFamily="18" charset="-127"/>
                <a:ea typeface="HY동녘B" pitchFamily="18" charset="-127"/>
              </a:rPr>
              <a:t>?</a:t>
            </a:r>
            <a:r>
              <a:rPr lang="en-US" altLang="ko-KR" sz="1400">
                <a:solidFill>
                  <a:srgbClr val="006600"/>
                </a:solidFill>
                <a:latin typeface="맑은 고딕" panose="020B0503020000020004" pitchFamily="50" charset="-127"/>
                <a:ea typeface="HY동녘B" pitchFamily="18" charset="-127"/>
              </a:rPr>
              <a:t>”</a:t>
            </a:r>
            <a:endParaRPr lang="en-US" altLang="ko-KR" sz="1400">
              <a:solidFill>
                <a:srgbClr val="0066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9302" name="AutoShape 38"/>
          <p:cNvSpPr>
            <a:spLocks noChangeArrowheads="1"/>
          </p:cNvSpPr>
          <p:nvPr/>
        </p:nvSpPr>
        <p:spPr bwMode="auto">
          <a:xfrm>
            <a:off x="2052638" y="6165850"/>
            <a:ext cx="215900" cy="142875"/>
          </a:xfrm>
          <a:prstGeom prst="rightArrow">
            <a:avLst>
              <a:gd name="adj1" fmla="val 40972"/>
              <a:gd name="adj2" fmla="val 6552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303" name="AutoShape 39"/>
          <p:cNvSpPr>
            <a:spLocks noChangeArrowheads="1"/>
          </p:cNvSpPr>
          <p:nvPr/>
        </p:nvSpPr>
        <p:spPr bwMode="auto">
          <a:xfrm>
            <a:off x="2051050" y="4868863"/>
            <a:ext cx="215900" cy="142875"/>
          </a:xfrm>
          <a:prstGeom prst="rightArrow">
            <a:avLst>
              <a:gd name="adj1" fmla="val 40972"/>
              <a:gd name="adj2" fmla="val 6552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39304" name="AutoShape 40"/>
          <p:cNvSpPr>
            <a:spLocks noChangeArrowheads="1"/>
          </p:cNvSpPr>
          <p:nvPr/>
        </p:nvSpPr>
        <p:spPr bwMode="auto">
          <a:xfrm>
            <a:off x="2051050" y="5516563"/>
            <a:ext cx="215900" cy="142875"/>
          </a:xfrm>
          <a:prstGeom prst="rightArrow">
            <a:avLst>
              <a:gd name="adj1" fmla="val 40972"/>
              <a:gd name="adj2" fmla="val 6552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10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1000"/>
                                        <p:tgtEl>
                                          <p:spTgt spid="1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10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1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1000"/>
                                        <p:tgtEl>
                                          <p:spTgt spid="1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2" grpId="0" animBg="1"/>
      <p:bldP spid="139274" grpId="0" animBg="1"/>
      <p:bldP spid="139276" grpId="0" animBg="1"/>
      <p:bldP spid="139281" grpId="0"/>
      <p:bldP spid="139283" grpId="0"/>
      <p:bldP spid="139284" grpId="0" animBg="1"/>
      <p:bldP spid="139286" grpId="0" animBg="1"/>
      <p:bldP spid="139288" grpId="0" animBg="1"/>
      <p:bldP spid="139289" grpId="0"/>
      <p:bldP spid="139291" grpId="0"/>
      <p:bldP spid="139292" grpId="0" animBg="1"/>
      <p:bldP spid="139293" grpId="0"/>
      <p:bldP spid="139295" grpId="0"/>
      <p:bldP spid="139296" grpId="0" animBg="1"/>
      <p:bldP spid="139297" grpId="0"/>
      <p:bldP spid="139299" grpId="0"/>
      <p:bldP spid="139302" grpId="0" animBg="1"/>
      <p:bldP spid="139303" grpId="0" animBg="1"/>
      <p:bldP spid="139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9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518477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진정한 대화를 방해하는 요소들</a:t>
            </a:r>
          </a:p>
        </p:txBody>
      </p:sp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467544" y="2060848"/>
            <a:ext cx="8568952" cy="4608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ko-KR" altLang="en-US" sz="36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683568" y="2060848"/>
            <a:ext cx="8352928" cy="41764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38"/>
              </a:avLst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1. </a:t>
            </a:r>
            <a:r>
              <a:rPr lang="ko-KR" altLang="en-US" sz="4000" b="1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판단</a:t>
            </a:r>
            <a:r>
              <a:rPr lang="en-US" altLang="ko-KR" sz="36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: </a:t>
            </a:r>
            <a:r>
              <a:rPr lang="ko-KR" altLang="en-US" sz="36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자신의 </a:t>
            </a:r>
            <a:r>
              <a:rPr lang="ko-KR" altLang="en-US" sz="3600" kern="10" dirty="0" err="1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가치관관</a:t>
            </a:r>
            <a:r>
              <a:rPr lang="ko-KR" altLang="en-US" sz="36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 맞지 않는 다른 사람의 </a:t>
            </a:r>
            <a:r>
              <a:rPr lang="ko-KR" altLang="en-US" sz="3600" kern="10" dirty="0" err="1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행동이나말을</a:t>
            </a:r>
            <a:r>
              <a:rPr lang="ko-KR" altLang="en-US" sz="36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 나쁘다거나 틀렸다고 하는 것이다</a:t>
            </a:r>
            <a:r>
              <a:rPr lang="en-US" altLang="ko-KR" sz="36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너는 너무 </a:t>
            </a:r>
            <a:r>
              <a:rPr lang="ko-KR" altLang="en-US" sz="2800" kern="10" dirty="0" err="1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이기적이서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 문제야</a:t>
            </a:r>
            <a:endParaRPr lang="en-US" altLang="ko-KR" sz="2800" kern="10" dirty="0" smtClean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그 애는 게을러</a:t>
            </a:r>
            <a:endParaRPr lang="en-US" altLang="ko-KR" sz="2800" kern="10" dirty="0" smtClean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그 사람들은 </a:t>
            </a:r>
            <a:r>
              <a:rPr lang="ko-KR" altLang="en-US" sz="2800" kern="10" dirty="0" err="1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편파적이야</a:t>
            </a:r>
            <a:endParaRPr lang="en-US" altLang="ko-KR" sz="2800" kern="10" dirty="0" smtClean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그건 당치도 않아</a:t>
            </a:r>
            <a:endParaRPr lang="en-US" altLang="ko-KR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kern="10" dirty="0" smtClean="0">
                <a:solidFill>
                  <a:srgbClr val="006600"/>
                </a:solidFill>
              </a:rPr>
              <a:t>평가나 판단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,</a:t>
            </a:r>
            <a:r>
              <a:rPr lang="ko-KR" altLang="en-US" sz="2800" kern="10" dirty="0" smtClean="0">
                <a:solidFill>
                  <a:srgbClr val="006600"/>
                </a:solidFill>
              </a:rPr>
              <a:t> 추측의 언어를 사용하는 것은 다른 사람들의 행동이 뭔가 잘 못됐다는 관점에서</a:t>
            </a:r>
            <a:endParaRPr lang="en-US" altLang="ko-KR" sz="2800" kern="10" dirty="0" smtClean="0">
              <a:solidFill>
                <a:srgbClr val="00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kern="10" dirty="0" smtClean="0">
                <a:solidFill>
                  <a:srgbClr val="006600"/>
                </a:solidFill>
              </a:rPr>
              <a:t> 생각하고 말하게 된다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.</a:t>
            </a:r>
          </a:p>
          <a:p>
            <a:pPr algn="dist">
              <a:lnSpc>
                <a:spcPct val="150000"/>
              </a:lnSpc>
            </a:pPr>
            <a:r>
              <a:rPr lang="en-US" altLang="ko-KR" sz="2800" kern="10" dirty="0" smtClean="0">
                <a:solidFill>
                  <a:srgbClr val="006600"/>
                </a:solidFill>
              </a:rPr>
              <a:t>1. </a:t>
            </a:r>
            <a:r>
              <a:rPr lang="ko-KR" altLang="en-US" sz="2800" kern="10" dirty="0" smtClean="0">
                <a:solidFill>
                  <a:srgbClr val="006600"/>
                </a:solidFill>
              </a:rPr>
              <a:t>아내가 더 많은 애정을 원하면 아내를 의존적이며 애정이 결핍된 여자</a:t>
            </a:r>
            <a:endParaRPr lang="en-US" altLang="ko-KR" sz="2800" kern="10" dirty="0" smtClean="0">
              <a:solidFill>
                <a:srgbClr val="006600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ko-KR" altLang="en-US" sz="2800" kern="10" dirty="0" smtClean="0">
                <a:solidFill>
                  <a:srgbClr val="006600"/>
                </a:solidFill>
              </a:rPr>
              <a:t>반대로 아내가 주는 것보다 내가 더 많은 것을 원하면 아내를 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“</a:t>
            </a:r>
            <a:r>
              <a:rPr lang="ko-KR" altLang="en-US" sz="2800" kern="10" dirty="0" smtClean="0">
                <a:solidFill>
                  <a:srgbClr val="006600"/>
                </a:solidFill>
              </a:rPr>
              <a:t>냉정하고 둔한 여자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“</a:t>
            </a:r>
          </a:p>
          <a:p>
            <a:pPr algn="dist">
              <a:lnSpc>
                <a:spcPct val="150000"/>
              </a:lnSpc>
            </a:pPr>
            <a:r>
              <a:rPr lang="en-US" altLang="ko-KR" sz="2800" kern="10" dirty="0" smtClean="0">
                <a:solidFill>
                  <a:srgbClr val="006600"/>
                </a:solidFill>
              </a:rPr>
              <a:t>2. </a:t>
            </a:r>
            <a:r>
              <a:rPr lang="ko-KR" altLang="en-US" sz="2800" kern="10" dirty="0" smtClean="0">
                <a:solidFill>
                  <a:srgbClr val="006600"/>
                </a:solidFill>
              </a:rPr>
              <a:t>직장동료가 사소한 것에 나보다 더 신경을 쓰면 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“</a:t>
            </a:r>
            <a:r>
              <a:rPr lang="ko-KR" altLang="en-US" sz="2800" kern="10" dirty="0" smtClean="0">
                <a:solidFill>
                  <a:srgbClr val="006600"/>
                </a:solidFill>
              </a:rPr>
              <a:t>강박 관념이 있는 까다로운 사람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“</a:t>
            </a:r>
          </a:p>
          <a:p>
            <a:pPr algn="dist">
              <a:lnSpc>
                <a:spcPct val="150000"/>
              </a:lnSpc>
            </a:pPr>
            <a:r>
              <a:rPr lang="ko-KR" altLang="en-US" sz="2800" kern="10" dirty="0" smtClean="0">
                <a:solidFill>
                  <a:srgbClr val="006600"/>
                </a:solidFill>
              </a:rPr>
              <a:t>반면에 내가 동료보다 더 세밀한 부분에 신경 쓰는 사람이면 동료는 </a:t>
            </a:r>
            <a:r>
              <a:rPr lang="en-US" altLang="ko-KR" sz="2800" kern="10" dirty="0" smtClean="0">
                <a:solidFill>
                  <a:srgbClr val="006600"/>
                </a:solidFill>
              </a:rPr>
              <a:t>“</a:t>
            </a:r>
            <a:r>
              <a:rPr lang="ko-KR" altLang="en-US" sz="2800" kern="10" dirty="0" smtClean="0">
                <a:solidFill>
                  <a:srgbClr val="006600"/>
                </a:solidFill>
              </a:rPr>
              <a:t>일 처리가 꼼꼼하지 못하고 산만한 사람</a:t>
            </a:r>
            <a:endParaRPr lang="en-US" altLang="ko-KR" sz="2800" kern="10" dirty="0" smtClean="0">
              <a:solidFill>
                <a:srgbClr val="006600"/>
              </a:solidFill>
            </a:endParaRPr>
          </a:p>
          <a:p>
            <a:pPr marL="571500" indent="-571500" algn="dist">
              <a:lnSpc>
                <a:spcPct val="150000"/>
              </a:lnSpc>
              <a:buFontTx/>
              <a:buChar char="-"/>
            </a:pP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7584" y="6021288"/>
            <a:ext cx="79928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평가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판단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비판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비난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해석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추측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예측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–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나의 자서전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87450" y="3284538"/>
            <a:ext cx="2232025" cy="288925"/>
            <a:chOff x="748" y="1706"/>
            <a:chExt cx="1406" cy="182"/>
          </a:xfrm>
        </p:grpSpPr>
        <p:sp>
          <p:nvSpPr>
            <p:cNvPr id="20541" name="AutoShape 27"/>
            <p:cNvSpPr>
              <a:spLocks noChangeArrowheads="1"/>
            </p:cNvSpPr>
            <p:nvPr/>
          </p:nvSpPr>
          <p:spPr bwMode="auto">
            <a:xfrm>
              <a:off x="748" y="1706"/>
              <a:ext cx="1406" cy="182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4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839" y="1752"/>
              <a:ext cx="1225" cy="1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다른 이야기 꺼내기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87450" y="2276475"/>
            <a:ext cx="1728788" cy="288925"/>
            <a:chOff x="748" y="1253"/>
            <a:chExt cx="1089" cy="182"/>
          </a:xfrm>
        </p:grpSpPr>
        <p:sp>
          <p:nvSpPr>
            <p:cNvPr id="20539" name="AutoShape 17"/>
            <p:cNvSpPr>
              <a:spLocks noChangeArrowheads="1"/>
            </p:cNvSpPr>
            <p:nvPr/>
          </p:nvSpPr>
          <p:spPr bwMode="auto">
            <a:xfrm>
              <a:off x="748" y="1253"/>
              <a:ext cx="1089" cy="182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4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907" cy="1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가르치려 들기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87450" y="1771650"/>
            <a:ext cx="1584325" cy="288925"/>
            <a:chOff x="748" y="1026"/>
            <a:chExt cx="998" cy="182"/>
          </a:xfrm>
        </p:grpSpPr>
        <p:sp>
          <p:nvSpPr>
            <p:cNvPr id="20537" name="AutoShape 11"/>
            <p:cNvSpPr>
              <a:spLocks noChangeArrowheads="1"/>
            </p:cNvSpPr>
            <p:nvPr/>
          </p:nvSpPr>
          <p:spPr bwMode="auto">
            <a:xfrm>
              <a:off x="748" y="1026"/>
              <a:ext cx="998" cy="182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39" y="1071"/>
              <a:ext cx="816" cy="1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한술 더 뜨기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187450" y="1268413"/>
            <a:ext cx="1152525" cy="288925"/>
            <a:chOff x="748" y="799"/>
            <a:chExt cx="726" cy="226"/>
          </a:xfrm>
        </p:grpSpPr>
        <p:sp>
          <p:nvSpPr>
            <p:cNvPr id="20535" name="AutoShape 6"/>
            <p:cNvSpPr>
              <a:spLocks noChangeArrowheads="1"/>
            </p:cNvSpPr>
            <p:nvPr/>
          </p:nvSpPr>
          <p:spPr bwMode="auto">
            <a:xfrm>
              <a:off x="748" y="799"/>
              <a:ext cx="726" cy="226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3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39" y="844"/>
              <a:ext cx="53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조언하기</a:t>
              </a:r>
            </a:p>
          </p:txBody>
        </p:sp>
      </p:grpSp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</a:rPr>
              <a:t>공감대 형성에 방해가 되는 표현</a:t>
            </a: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1116013" y="13414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1116013" y="18430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1116013" y="23463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87450" y="2779713"/>
            <a:ext cx="1152525" cy="288925"/>
            <a:chOff x="748" y="799"/>
            <a:chExt cx="726" cy="226"/>
          </a:xfrm>
        </p:grpSpPr>
        <p:sp>
          <p:nvSpPr>
            <p:cNvPr id="20533" name="AutoShape 23"/>
            <p:cNvSpPr>
              <a:spLocks noChangeArrowheads="1"/>
            </p:cNvSpPr>
            <p:nvPr/>
          </p:nvSpPr>
          <p:spPr bwMode="auto">
            <a:xfrm>
              <a:off x="748" y="799"/>
              <a:ext cx="726" cy="226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3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39" y="844"/>
              <a:ext cx="53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위로하기</a:t>
              </a:r>
            </a:p>
          </p:txBody>
        </p:sp>
      </p:grp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1116013" y="28527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1116013" y="33575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187450" y="3787775"/>
            <a:ext cx="1728788" cy="288925"/>
            <a:chOff x="748" y="1253"/>
            <a:chExt cx="1089" cy="182"/>
          </a:xfrm>
        </p:grpSpPr>
        <p:sp>
          <p:nvSpPr>
            <p:cNvPr id="20531" name="AutoShape 33"/>
            <p:cNvSpPr>
              <a:spLocks noChangeArrowheads="1"/>
            </p:cNvSpPr>
            <p:nvPr/>
          </p:nvSpPr>
          <p:spPr bwMode="auto">
            <a:xfrm>
              <a:off x="748" y="1253"/>
              <a:ext cx="1089" cy="182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3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907" cy="1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단정해 버리기</a:t>
              </a:r>
            </a:p>
          </p:txBody>
        </p:sp>
      </p:grpSp>
      <p:sp>
        <p:nvSpPr>
          <p:cNvPr id="140323" name="Oval 35"/>
          <p:cNvSpPr>
            <a:spLocks noChangeArrowheads="1"/>
          </p:cNvSpPr>
          <p:nvPr/>
        </p:nvSpPr>
        <p:spPr bwMode="auto">
          <a:xfrm>
            <a:off x="1116013" y="38576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87450" y="4292600"/>
            <a:ext cx="1152525" cy="288925"/>
            <a:chOff x="748" y="799"/>
            <a:chExt cx="726" cy="226"/>
          </a:xfrm>
        </p:grpSpPr>
        <p:sp>
          <p:nvSpPr>
            <p:cNvPr id="20529" name="AutoShape 37"/>
            <p:cNvSpPr>
              <a:spLocks noChangeArrowheads="1"/>
            </p:cNvSpPr>
            <p:nvPr/>
          </p:nvSpPr>
          <p:spPr bwMode="auto">
            <a:xfrm>
              <a:off x="748" y="799"/>
              <a:ext cx="726" cy="226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3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39" y="844"/>
              <a:ext cx="53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동정하기</a:t>
              </a:r>
            </a:p>
          </p:txBody>
        </p:sp>
      </p:grpSp>
      <p:sp>
        <p:nvSpPr>
          <p:cNvPr id="140327" name="Oval 39"/>
          <p:cNvSpPr>
            <a:spLocks noChangeArrowheads="1"/>
          </p:cNvSpPr>
          <p:nvPr/>
        </p:nvSpPr>
        <p:spPr bwMode="auto">
          <a:xfrm>
            <a:off x="1116013" y="43640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187450" y="4795838"/>
            <a:ext cx="1152525" cy="288925"/>
            <a:chOff x="748" y="799"/>
            <a:chExt cx="726" cy="226"/>
          </a:xfrm>
        </p:grpSpPr>
        <p:sp>
          <p:nvSpPr>
            <p:cNvPr id="20527" name="AutoShape 41"/>
            <p:cNvSpPr>
              <a:spLocks noChangeArrowheads="1"/>
            </p:cNvSpPr>
            <p:nvPr/>
          </p:nvSpPr>
          <p:spPr bwMode="auto">
            <a:xfrm>
              <a:off x="748" y="799"/>
              <a:ext cx="726" cy="226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2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839" y="844"/>
              <a:ext cx="53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심문하기</a:t>
              </a:r>
            </a:p>
          </p:txBody>
        </p:sp>
      </p:grpSp>
      <p:sp>
        <p:nvSpPr>
          <p:cNvPr id="140331" name="Oval 43"/>
          <p:cNvSpPr>
            <a:spLocks noChangeArrowheads="1"/>
          </p:cNvSpPr>
          <p:nvPr/>
        </p:nvSpPr>
        <p:spPr bwMode="auto">
          <a:xfrm>
            <a:off x="1116013" y="48656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187450" y="5300663"/>
            <a:ext cx="1152525" cy="288925"/>
            <a:chOff x="748" y="799"/>
            <a:chExt cx="726" cy="226"/>
          </a:xfrm>
        </p:grpSpPr>
        <p:sp>
          <p:nvSpPr>
            <p:cNvPr id="20525" name="AutoShape 45"/>
            <p:cNvSpPr>
              <a:spLocks noChangeArrowheads="1"/>
            </p:cNvSpPr>
            <p:nvPr/>
          </p:nvSpPr>
          <p:spPr bwMode="auto">
            <a:xfrm>
              <a:off x="748" y="799"/>
              <a:ext cx="726" cy="226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26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839" y="844"/>
              <a:ext cx="53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설명하기</a:t>
              </a:r>
            </a:p>
          </p:txBody>
        </p:sp>
      </p:grpSp>
      <p:sp>
        <p:nvSpPr>
          <p:cNvPr id="140335" name="Oval 47"/>
          <p:cNvSpPr>
            <a:spLocks noChangeArrowheads="1"/>
          </p:cNvSpPr>
          <p:nvPr/>
        </p:nvSpPr>
        <p:spPr bwMode="auto">
          <a:xfrm>
            <a:off x="1116013" y="53721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187450" y="5803900"/>
            <a:ext cx="1152525" cy="288925"/>
            <a:chOff x="748" y="799"/>
            <a:chExt cx="726" cy="226"/>
          </a:xfrm>
        </p:grpSpPr>
        <p:sp>
          <p:nvSpPr>
            <p:cNvPr id="20523" name="AutoShape 49"/>
            <p:cNvSpPr>
              <a:spLocks noChangeArrowheads="1"/>
            </p:cNvSpPr>
            <p:nvPr/>
          </p:nvSpPr>
          <p:spPr bwMode="auto">
            <a:xfrm>
              <a:off x="748" y="799"/>
              <a:ext cx="726" cy="226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20524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839" y="844"/>
              <a:ext cx="53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0080"/>
                  </a:solidFill>
                </a:rPr>
                <a:t>정정하기</a:t>
              </a:r>
            </a:p>
          </p:txBody>
        </p:sp>
      </p:grp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1116013" y="58753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40340" name="Line 52"/>
          <p:cNvSpPr>
            <a:spLocks noChangeShapeType="1"/>
          </p:cNvSpPr>
          <p:nvPr/>
        </p:nvSpPr>
        <p:spPr bwMode="auto">
          <a:xfrm>
            <a:off x="2339975" y="1557338"/>
            <a:ext cx="56165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1" name="Line 53"/>
          <p:cNvSpPr>
            <a:spLocks noChangeShapeType="1"/>
          </p:cNvSpPr>
          <p:nvPr/>
        </p:nvSpPr>
        <p:spPr bwMode="auto">
          <a:xfrm>
            <a:off x="2771775" y="2058988"/>
            <a:ext cx="51847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2" name="Line 54"/>
          <p:cNvSpPr>
            <a:spLocks noChangeShapeType="1"/>
          </p:cNvSpPr>
          <p:nvPr/>
        </p:nvSpPr>
        <p:spPr bwMode="auto">
          <a:xfrm>
            <a:off x="2916238" y="2563813"/>
            <a:ext cx="5040312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3" name="Line 55"/>
          <p:cNvSpPr>
            <a:spLocks noChangeShapeType="1"/>
          </p:cNvSpPr>
          <p:nvPr/>
        </p:nvSpPr>
        <p:spPr bwMode="auto">
          <a:xfrm>
            <a:off x="2339975" y="3067050"/>
            <a:ext cx="56165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4" name="Line 56"/>
          <p:cNvSpPr>
            <a:spLocks noChangeShapeType="1"/>
          </p:cNvSpPr>
          <p:nvPr/>
        </p:nvSpPr>
        <p:spPr bwMode="auto">
          <a:xfrm>
            <a:off x="3419475" y="3573463"/>
            <a:ext cx="45370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5" name="Line 57"/>
          <p:cNvSpPr>
            <a:spLocks noChangeShapeType="1"/>
          </p:cNvSpPr>
          <p:nvPr/>
        </p:nvSpPr>
        <p:spPr bwMode="auto">
          <a:xfrm>
            <a:off x="2916238" y="4076700"/>
            <a:ext cx="5040312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6" name="Line 58"/>
          <p:cNvSpPr>
            <a:spLocks noChangeShapeType="1"/>
          </p:cNvSpPr>
          <p:nvPr/>
        </p:nvSpPr>
        <p:spPr bwMode="auto">
          <a:xfrm>
            <a:off x="2339975" y="4579938"/>
            <a:ext cx="56165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7" name="Line 59"/>
          <p:cNvSpPr>
            <a:spLocks noChangeShapeType="1"/>
          </p:cNvSpPr>
          <p:nvPr/>
        </p:nvSpPr>
        <p:spPr bwMode="auto">
          <a:xfrm>
            <a:off x="2339975" y="5083175"/>
            <a:ext cx="56165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8" name="Line 60"/>
          <p:cNvSpPr>
            <a:spLocks noChangeShapeType="1"/>
          </p:cNvSpPr>
          <p:nvPr/>
        </p:nvSpPr>
        <p:spPr bwMode="auto">
          <a:xfrm>
            <a:off x="2339975" y="5588000"/>
            <a:ext cx="56165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49" name="Line 61"/>
          <p:cNvSpPr>
            <a:spLocks noChangeShapeType="1"/>
          </p:cNvSpPr>
          <p:nvPr/>
        </p:nvSpPr>
        <p:spPr bwMode="auto">
          <a:xfrm>
            <a:off x="2339975" y="6092825"/>
            <a:ext cx="5616575" cy="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350" name="Rectangle 62"/>
          <p:cNvSpPr>
            <a:spLocks noChangeArrowheads="1"/>
          </p:cNvSpPr>
          <p:nvPr/>
        </p:nvSpPr>
        <p:spPr bwMode="auto">
          <a:xfrm>
            <a:off x="2409825" y="1268413"/>
            <a:ext cx="533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생각에 너는 ∼해야 한다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“왜 그렇게 하지 않았니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?”</a:t>
            </a:r>
          </a:p>
        </p:txBody>
      </p:sp>
      <p:sp>
        <p:nvSpPr>
          <p:cNvPr id="140351" name="Rectangle 63"/>
          <p:cNvSpPr>
            <a:spLocks noChangeArrowheads="1"/>
          </p:cNvSpPr>
          <p:nvPr/>
        </p:nvSpPr>
        <p:spPr bwMode="auto">
          <a:xfrm>
            <a:off x="2841625" y="1771650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그건 아무것도 아니야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나한테는 더한 일이 있었는데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……”</a:t>
            </a:r>
          </a:p>
        </p:txBody>
      </p:sp>
      <p:sp>
        <p:nvSpPr>
          <p:cNvPr id="140352" name="Rectangle 64"/>
          <p:cNvSpPr>
            <a:spLocks noChangeArrowheads="1"/>
          </p:cNvSpPr>
          <p:nvPr/>
        </p:nvSpPr>
        <p:spPr bwMode="auto">
          <a:xfrm>
            <a:off x="2987675" y="2276475"/>
            <a:ext cx="34591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이건 네게 정말 좋은 경험이 될 거야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</p:txBody>
      </p:sp>
      <p:sp>
        <p:nvSpPr>
          <p:cNvPr id="140355" name="Rectangle 67"/>
          <p:cNvSpPr>
            <a:spLocks noChangeArrowheads="1"/>
          </p:cNvSpPr>
          <p:nvPr/>
        </p:nvSpPr>
        <p:spPr bwMode="auto">
          <a:xfrm>
            <a:off x="2411413" y="2779713"/>
            <a:ext cx="41052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그건 네 잘못이 아니야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너는 최선을 다했어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</p:txBody>
      </p:sp>
      <p:sp>
        <p:nvSpPr>
          <p:cNvPr id="140356" name="Rectangle 68"/>
          <p:cNvSpPr>
            <a:spLocks noChangeArrowheads="1"/>
          </p:cNvSpPr>
          <p:nvPr/>
        </p:nvSpPr>
        <p:spPr bwMode="auto">
          <a:xfrm>
            <a:off x="3490913" y="3286125"/>
            <a:ext cx="3025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말을 들으니 생각나는데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……”</a:t>
            </a:r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2987675" y="3789363"/>
            <a:ext cx="3025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기운 내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너무 나쁘게 생각하지 마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</p:txBody>
      </p:sp>
      <p:sp>
        <p:nvSpPr>
          <p:cNvPr id="140358" name="Rectangle 70"/>
          <p:cNvSpPr>
            <a:spLocks noChangeArrowheads="1"/>
          </p:cNvSpPr>
          <p:nvPr/>
        </p:nvSpPr>
        <p:spPr bwMode="auto">
          <a:xfrm>
            <a:off x="2411413" y="4292600"/>
            <a:ext cx="45370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 안됐다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……”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“어떻게 너에게만 그런 일이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……”</a:t>
            </a:r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2411413" y="4795838"/>
            <a:ext cx="41767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언제부터 그랬어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?”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“다른 사람들도 그랬지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?”</a:t>
            </a:r>
          </a:p>
        </p:txBody>
      </p:sp>
      <p:sp>
        <p:nvSpPr>
          <p:cNvPr id="140360" name="Rectangle 72"/>
          <p:cNvSpPr>
            <a:spLocks noChangeArrowheads="1"/>
          </p:cNvSpPr>
          <p:nvPr/>
        </p:nvSpPr>
        <p:spPr bwMode="auto">
          <a:xfrm>
            <a:off x="2411413" y="5300663"/>
            <a:ext cx="5113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연락하려고 했는데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……”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“그게 말이지 사실은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……”</a:t>
            </a:r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2411413" y="5805488"/>
            <a:ext cx="52562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그건 그래서 일어난 일이 아니야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 </a:t>
            </a:r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“다시 한 번 생각해봐</a:t>
            </a:r>
            <a:r>
              <a:rPr lang="en-US" altLang="ko-KR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3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1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4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11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19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10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2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1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4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37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1000"/>
                                        <p:tgtEl>
                                          <p:spTgt spid="1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4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9" dur="500"/>
                                        <p:tgtEl>
                                          <p:spTgt spid="14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55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7" dur="1000"/>
                                        <p:tgtEl>
                                          <p:spTgt spid="1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16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7" dur="500"/>
                                        <p:tgtEl>
                                          <p:spTgt spid="1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173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1000"/>
                                        <p:tgtEl>
                                          <p:spTgt spid="1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17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18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5" dur="500"/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1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301" grpId="0" animBg="1"/>
      <p:bldP spid="140307" grpId="0" animBg="1"/>
      <p:bldP spid="140313" grpId="0" animBg="1"/>
      <p:bldP spid="140317" grpId="0" animBg="1"/>
      <p:bldP spid="140323" grpId="0" animBg="1"/>
      <p:bldP spid="140327" grpId="0" animBg="1"/>
      <p:bldP spid="140331" grpId="0" animBg="1"/>
      <p:bldP spid="140335" grpId="0" animBg="1"/>
      <p:bldP spid="140339" grpId="0" animBg="1"/>
      <p:bldP spid="140350" grpId="0"/>
      <p:bldP spid="140351" grpId="0"/>
      <p:bldP spid="140352" grpId="0"/>
      <p:bldP spid="140355" grpId="0"/>
      <p:bldP spid="140356" grpId="0"/>
      <p:bldP spid="140357" grpId="0"/>
      <p:bldP spid="140358" grpId="0"/>
      <p:bldP spid="140359" grpId="0"/>
      <p:bldP spid="140360" grpId="0"/>
      <p:bldP spid="1403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84438" y="1196975"/>
            <a:ext cx="4464050" cy="382588"/>
            <a:chOff x="1565" y="754"/>
            <a:chExt cx="2812" cy="241"/>
          </a:xfrm>
        </p:grpSpPr>
        <p:sp>
          <p:nvSpPr>
            <p:cNvPr id="1146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882" y="754"/>
              <a:ext cx="2133" cy="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관찰</a:t>
              </a:r>
              <a:r>
                <a:rPr lang="en-US" altLang="ko-KR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느낌</a:t>
              </a:r>
              <a:r>
                <a:rPr lang="en-US" altLang="ko-KR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욕구</a:t>
              </a:r>
              <a:r>
                <a:rPr lang="en-US" altLang="ko-KR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맑은 고딕"/>
                  <a:ea typeface="맑은 고딕"/>
                </a:rPr>
                <a:t>부탁 연결하기</a:t>
              </a:r>
            </a:p>
          </p:txBody>
        </p:sp>
        <p:sp>
          <p:nvSpPr>
            <p:cNvPr id="4098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565" y="754"/>
              <a:ext cx="2812" cy="2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1116013" y="206057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>
            <a:off x="1463675" y="2060575"/>
            <a:ext cx="62150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판단이나 평가를 내리지 않으면서 관찰한 바를 명확하게 그대로 말한다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1457325" y="3429000"/>
            <a:ext cx="6229350" cy="1368425"/>
          </a:xfrm>
          <a:prstGeom prst="rect">
            <a:avLst/>
          </a:prstGeom>
          <a:solidFill>
            <a:srgbClr val="FFEB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1619250" y="3500438"/>
            <a:ext cx="5832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길동아</a:t>
            </a:r>
            <a:r>
              <a:rPr lang="en-US" altLang="ko-KR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더러운 양말 두 짝이 똘똘 말려서 탁자 밑에</a:t>
            </a:r>
            <a:r>
              <a:rPr lang="en-US" altLang="ko-KR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또 한 짝이 </a:t>
            </a:r>
            <a:r>
              <a:rPr lang="en-US" altLang="ko-KR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TV </a:t>
            </a:r>
            <a:r>
              <a:rPr lang="ko-KR" altLang="en-US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옆에</a:t>
            </a:r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1619250" y="3789363"/>
            <a:ext cx="10810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있는걸 보면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1116013" y="24209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05" name="WordArt 17"/>
          <p:cNvSpPr>
            <a:spLocks noChangeArrowheads="1" noChangeShapeType="1" noTextEdit="1"/>
          </p:cNvSpPr>
          <p:nvPr/>
        </p:nvSpPr>
        <p:spPr bwMode="auto">
          <a:xfrm>
            <a:off x="1463675" y="2420938"/>
            <a:ext cx="49085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관찰한 내용에 따라 자신이 느낀점을 솔직하게 표현한다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2987675" y="378936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엄마는 짜증이 난다</a:t>
            </a:r>
            <a:r>
              <a:rPr lang="en-US" altLang="ko-KR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1116013" y="277971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08" name="WordArt 20"/>
          <p:cNvSpPr>
            <a:spLocks noChangeArrowheads="1" noChangeShapeType="1" noTextEdit="1"/>
          </p:cNvSpPr>
          <p:nvPr/>
        </p:nvSpPr>
        <p:spPr bwMode="auto">
          <a:xfrm>
            <a:off x="1463675" y="2781300"/>
            <a:ext cx="534035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자신이 포착한 느낌이 내면의 어떤 욕구와 연결되는지 말한다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1619250" y="4076700"/>
            <a:ext cx="5832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solidFill>
                  <a:srgbClr val="333300"/>
                </a:solidFill>
                <a:latin typeface="HY동녘B" pitchFamily="18" charset="-127"/>
                <a:ea typeface="HY동녘B" pitchFamily="18" charset="-127"/>
              </a:rPr>
              <a:t>여럿이 함께 쓰는 방은 좀더 깨끗하고 정돈되어 있는 것이 나는 좋거든</a:t>
            </a:r>
            <a:r>
              <a:rPr lang="en-US" altLang="ko-KR" sz="1400">
                <a:solidFill>
                  <a:srgbClr val="333300"/>
                </a:solidFill>
                <a:latin typeface="HY동녘B" pitchFamily="18" charset="-127"/>
                <a:ea typeface="HY동녘B" pitchFamily="18" charset="-127"/>
              </a:rPr>
              <a:t>!</a:t>
            </a:r>
          </a:p>
        </p:txBody>
      </p:sp>
      <p:sp>
        <p:nvSpPr>
          <p:cNvPr id="114716" name="Oval 28"/>
          <p:cNvSpPr>
            <a:spLocks noChangeArrowheads="1"/>
          </p:cNvSpPr>
          <p:nvPr/>
        </p:nvSpPr>
        <p:spPr bwMode="auto">
          <a:xfrm>
            <a:off x="1116013" y="314007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17" name="WordArt 29"/>
          <p:cNvSpPr>
            <a:spLocks noChangeArrowheads="1" noChangeShapeType="1" noTextEdit="1"/>
          </p:cNvSpPr>
          <p:nvPr/>
        </p:nvSpPr>
        <p:spPr bwMode="auto">
          <a:xfrm>
            <a:off x="1476375" y="3141663"/>
            <a:ext cx="4967288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삶을 퐁요롭게 하기 위하여 구체적인 부탁 사항을 말한다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휴먼둥근헤드라인"/>
                <a:ea typeface="휴먼둥근헤드라인"/>
              </a:rPr>
              <a:t>.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114722" name="Rectangle 34"/>
          <p:cNvSpPr>
            <a:spLocks noChangeArrowheads="1"/>
          </p:cNvSpPr>
          <p:nvPr/>
        </p:nvSpPr>
        <p:spPr bwMode="auto">
          <a:xfrm>
            <a:off x="1619250" y="4365625"/>
            <a:ext cx="52562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solidFill>
                  <a:srgbClr val="000066"/>
                </a:solidFill>
                <a:latin typeface="HY동녘B" pitchFamily="18" charset="-127"/>
                <a:ea typeface="HY동녘B" pitchFamily="18" charset="-127"/>
              </a:rPr>
              <a:t>네 양말 뭉치는 벗어 놓을 때 바로 세탁기에 넣어놓을 수 있겠니</a:t>
            </a:r>
            <a:r>
              <a:rPr lang="en-US" altLang="ko-KR" sz="1400">
                <a:solidFill>
                  <a:srgbClr val="000066"/>
                </a:solidFill>
                <a:latin typeface="HY동녘B" pitchFamily="18" charset="-127"/>
                <a:ea typeface="HY동녘B" pitchFamily="18" charset="-127"/>
              </a:rPr>
              <a:t>?</a:t>
            </a:r>
          </a:p>
        </p:txBody>
      </p:sp>
      <p:sp>
        <p:nvSpPr>
          <p:cNvPr id="114723" name="Oval 35"/>
          <p:cNvSpPr>
            <a:spLocks noChangeArrowheads="1"/>
          </p:cNvSpPr>
          <p:nvPr/>
        </p:nvSpPr>
        <p:spPr bwMode="auto">
          <a:xfrm>
            <a:off x="1116013" y="5084763"/>
            <a:ext cx="142875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24" name="Rectangle 36"/>
          <p:cNvSpPr>
            <a:spLocks noChangeArrowheads="1"/>
          </p:cNvSpPr>
          <p:nvPr/>
        </p:nvSpPr>
        <p:spPr bwMode="auto">
          <a:xfrm>
            <a:off x="1258888" y="5013325"/>
            <a:ext cx="67691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습관적이고 즉각적인 반응이 아닌 자신이 무엇을 관찰하고 느끼고 원하는지 의식하면서 이를</a:t>
            </a:r>
          </a:p>
        </p:txBody>
      </p:sp>
      <p:sp>
        <p:nvSpPr>
          <p:cNvPr id="114725" name="Rectangle 37"/>
          <p:cNvSpPr>
            <a:spLocks noChangeArrowheads="1"/>
          </p:cNvSpPr>
          <p:nvPr/>
        </p:nvSpPr>
        <p:spPr bwMode="auto">
          <a:xfrm>
            <a:off x="1258888" y="5229225"/>
            <a:ext cx="42497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바탕으로 정직하고 명확하게 자신을 표현할 수 있게 된다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4726" name="Oval 38"/>
          <p:cNvSpPr>
            <a:spLocks noChangeArrowheads="1"/>
          </p:cNvSpPr>
          <p:nvPr/>
        </p:nvSpPr>
        <p:spPr bwMode="auto">
          <a:xfrm>
            <a:off x="1116013" y="5589588"/>
            <a:ext cx="142875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27" name="Rectangle 39"/>
          <p:cNvSpPr>
            <a:spLocks noChangeArrowheads="1"/>
          </p:cNvSpPr>
          <p:nvPr/>
        </p:nvSpPr>
        <p:spPr bwMode="auto">
          <a:xfrm>
            <a:off x="1258888" y="5518150"/>
            <a:ext cx="54006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다른 사람의 이야기를 경청하면서 정중하고도 솔직한 관심을 보이게 된다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4728" name="Oval 40"/>
          <p:cNvSpPr>
            <a:spLocks noChangeArrowheads="1"/>
          </p:cNvSpPr>
          <p:nvPr/>
        </p:nvSpPr>
        <p:spPr bwMode="auto">
          <a:xfrm>
            <a:off x="1116013" y="5876925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29" name="Rectangle 41"/>
          <p:cNvSpPr>
            <a:spLocks noChangeArrowheads="1"/>
          </p:cNvSpPr>
          <p:nvPr/>
        </p:nvSpPr>
        <p:spPr bwMode="auto">
          <a:xfrm>
            <a:off x="1258888" y="5805488"/>
            <a:ext cx="6553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비판이나 평가를 들었을 때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습관적으로 보이는 반응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변명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반격 등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에서 탈피할 수 있다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4730" name="Oval 42"/>
          <p:cNvSpPr>
            <a:spLocks noChangeArrowheads="1"/>
          </p:cNvSpPr>
          <p:nvPr/>
        </p:nvSpPr>
        <p:spPr bwMode="auto">
          <a:xfrm>
            <a:off x="1116013" y="6165850"/>
            <a:ext cx="142875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14731" name="Rectangle 43"/>
          <p:cNvSpPr>
            <a:spLocks noChangeArrowheads="1"/>
          </p:cNvSpPr>
          <p:nvPr/>
        </p:nvSpPr>
        <p:spPr bwMode="auto">
          <a:xfrm>
            <a:off x="1258888" y="6094413"/>
            <a:ext cx="66262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존중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배려와 공감하는 마음을 기르게 되므로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진심으로 소통하는 대화가 이루어질 수 있다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29" name="WordArt 19"/>
          <p:cNvSpPr>
            <a:spLocks noChangeArrowheads="1" noChangeShapeType="1" noTextEdit="1"/>
          </p:cNvSpPr>
          <p:nvPr/>
        </p:nvSpPr>
        <p:spPr bwMode="auto">
          <a:xfrm>
            <a:off x="2951027" y="248455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8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8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9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10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nimBg="1"/>
      <p:bldP spid="114700" grpId="0" animBg="1"/>
      <p:bldP spid="114701" grpId="0"/>
      <p:bldP spid="114703" grpId="0"/>
      <p:bldP spid="114704" grpId="0" animBg="1"/>
      <p:bldP spid="114706" grpId="0"/>
      <p:bldP spid="114707" grpId="0" animBg="1"/>
      <p:bldP spid="114709" grpId="0"/>
      <p:bldP spid="114716" grpId="0" animBg="1"/>
      <p:bldP spid="114722" grpId="0"/>
      <p:bldP spid="114723" grpId="0" animBg="1"/>
      <p:bldP spid="114724" grpId="0"/>
      <p:bldP spid="114725" grpId="0"/>
      <p:bldP spid="114726" grpId="0" animBg="1"/>
      <p:bldP spid="114727" grpId="0"/>
      <p:bldP spid="114728" grpId="0" animBg="1"/>
      <p:bldP spid="114729" grpId="0"/>
      <p:bldP spid="114730" grpId="0" animBg="1"/>
      <p:bldP spid="1147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NVC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견고딕"/>
                <a:ea typeface="HY견고딕"/>
              </a:rPr>
              <a:t>를 적용한 표현 연습하기</a:t>
            </a:r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1692275" y="1341438"/>
            <a:ext cx="57594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(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주어진 상황에 맞게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NVC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의 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4</a:t>
            </a:r>
            <a:r>
              <a:rPr lang="ko-KR" alt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단계 방법을 적용하여 표현</a:t>
            </a:r>
            <a:r>
              <a:rPr lang="en-US" altLang="ko-KR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맑은 고딕"/>
                <a:ea typeface="맑은 고딕"/>
              </a:rPr>
              <a:t>)</a:t>
            </a:r>
            <a:endParaRPr lang="ko-KR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124075" y="2205038"/>
            <a:ext cx="5903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학급 학생에게서 집단 따돌림을 받았다는 신고가 접수되었다</a:t>
            </a: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16013" y="2205038"/>
            <a:ext cx="1152525" cy="431800"/>
            <a:chOff x="703" y="1253"/>
            <a:chExt cx="726" cy="272"/>
          </a:xfrm>
        </p:grpSpPr>
        <p:sp>
          <p:nvSpPr>
            <p:cNvPr id="42101" name="AutoShape 7"/>
            <p:cNvSpPr>
              <a:spLocks noChangeArrowheads="1"/>
            </p:cNvSpPr>
            <p:nvPr/>
          </p:nvSpPr>
          <p:spPr bwMode="auto">
            <a:xfrm>
              <a:off x="703" y="1253"/>
              <a:ext cx="726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4210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454" cy="1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3366"/>
                  </a:solidFill>
                </a:rPr>
                <a:t>상 황</a:t>
              </a:r>
            </a:p>
          </p:txBody>
        </p:sp>
      </p:grp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2051050" y="2636838"/>
            <a:ext cx="5976938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19" name="Oval 11"/>
          <p:cNvSpPr>
            <a:spLocks noChangeArrowheads="1"/>
          </p:cNvSpPr>
          <p:nvPr/>
        </p:nvSpPr>
        <p:spPr bwMode="auto">
          <a:xfrm>
            <a:off x="1692275" y="31416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20" name="WordArt 12"/>
          <p:cNvSpPr>
            <a:spLocks noChangeArrowheads="1" noChangeShapeType="1" noTextEdit="1"/>
          </p:cNvSpPr>
          <p:nvPr/>
        </p:nvSpPr>
        <p:spPr bwMode="auto">
          <a:xfrm>
            <a:off x="1979613" y="31416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관찰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2627313" y="3068638"/>
            <a:ext cx="54737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오늘 학교폭력 신고함을 통하여 우리 학급에서 따돌림을 받은 학생이 있다는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2627313" y="3357563"/>
            <a:ext cx="15843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신고가 접수되었어요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1692275" y="37893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24" name="WordArt 16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느낌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2627313" y="3716338"/>
            <a:ext cx="55451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선생님은 평소에 우리 학급 학생들은 모두 남을 배려할 줄 아는 마음을 지닌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2627313" y="4005263"/>
            <a:ext cx="48244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착한 학생들로 생각하고 있었기 때문에 이번 일로 크게 실망했어요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1692275" y="443865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28" name="WordArt 20"/>
          <p:cNvSpPr>
            <a:spLocks noChangeArrowheads="1" noChangeShapeType="1" noTextEdit="1"/>
          </p:cNvSpPr>
          <p:nvPr/>
        </p:nvSpPr>
        <p:spPr bwMode="auto">
          <a:xfrm>
            <a:off x="1979613" y="44370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욕구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2627313" y="4365625"/>
            <a:ext cx="56165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언제나 우리 학급은 서로 믿음이 넘치고 항상 즐거운 웃음으로 가득 찬 행복한</a:t>
            </a:r>
          </a:p>
        </p:txBody>
      </p:sp>
      <p:sp>
        <p:nvSpPr>
          <p:cNvPr id="119830" name="Rectangle 22"/>
          <p:cNvSpPr>
            <a:spLocks noChangeArrowheads="1"/>
          </p:cNvSpPr>
          <p:nvPr/>
        </p:nvSpPr>
        <p:spPr bwMode="auto">
          <a:xfrm>
            <a:off x="2627313" y="4654550"/>
            <a:ext cx="26654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학급 분위기가 조성되었으면 합니다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31" name="Oval 23"/>
          <p:cNvSpPr>
            <a:spLocks noChangeArrowheads="1"/>
          </p:cNvSpPr>
          <p:nvPr/>
        </p:nvSpPr>
        <p:spPr bwMode="auto">
          <a:xfrm>
            <a:off x="1692275" y="508635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32" name="WordArt 24"/>
          <p:cNvSpPr>
            <a:spLocks noChangeArrowheads="1" noChangeShapeType="1" noTextEdit="1"/>
          </p:cNvSpPr>
          <p:nvPr/>
        </p:nvSpPr>
        <p:spPr bwMode="auto">
          <a:xfrm>
            <a:off x="1979613" y="50847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부탁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33" name="Rectangle 25"/>
          <p:cNvSpPr>
            <a:spLocks noChangeArrowheads="1"/>
          </p:cNvSpPr>
          <p:nvPr/>
        </p:nvSpPr>
        <p:spPr bwMode="auto">
          <a:xfrm>
            <a:off x="2627313" y="5013325"/>
            <a:ext cx="5473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지금부터라도 우리 학급에서만큼은 다시 따돌림 받는 학생이 한 명도 없이</a:t>
            </a:r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2627313" y="5300663"/>
            <a:ext cx="39608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화목한 학급이 될 수 있도록 함께 노력해 보기로 해요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35" name="Rectangle 27"/>
          <p:cNvSpPr>
            <a:spLocks noChangeArrowheads="1"/>
          </p:cNvSpPr>
          <p:nvPr/>
        </p:nvSpPr>
        <p:spPr bwMode="auto">
          <a:xfrm>
            <a:off x="611188" y="1916113"/>
            <a:ext cx="7921625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>
            <a:off x="2124075" y="2205038"/>
            <a:ext cx="5903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태권도대회에서 입상하고 돌아온 학생을 대할 때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116013" y="2205038"/>
            <a:ext cx="1152525" cy="431800"/>
            <a:chOff x="703" y="1253"/>
            <a:chExt cx="726" cy="272"/>
          </a:xfrm>
        </p:grpSpPr>
        <p:sp>
          <p:nvSpPr>
            <p:cNvPr id="42099" name="AutoShape 30"/>
            <p:cNvSpPr>
              <a:spLocks noChangeArrowheads="1"/>
            </p:cNvSpPr>
            <p:nvPr/>
          </p:nvSpPr>
          <p:spPr bwMode="auto">
            <a:xfrm>
              <a:off x="703" y="1253"/>
              <a:ext cx="726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4210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454" cy="1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3366"/>
                  </a:solidFill>
                </a:rPr>
                <a:t>상 황</a:t>
              </a:r>
            </a:p>
          </p:txBody>
        </p:sp>
      </p:grpSp>
      <p:sp>
        <p:nvSpPr>
          <p:cNvPr id="119840" name="Line 32"/>
          <p:cNvSpPr>
            <a:spLocks noChangeShapeType="1"/>
          </p:cNvSpPr>
          <p:nvPr/>
        </p:nvSpPr>
        <p:spPr bwMode="auto">
          <a:xfrm>
            <a:off x="2051050" y="2636838"/>
            <a:ext cx="4249738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1" name="Oval 33"/>
          <p:cNvSpPr>
            <a:spLocks noChangeArrowheads="1"/>
          </p:cNvSpPr>
          <p:nvPr/>
        </p:nvSpPr>
        <p:spPr bwMode="auto">
          <a:xfrm>
            <a:off x="1692275" y="31416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42" name="WordArt 34"/>
          <p:cNvSpPr>
            <a:spLocks noChangeArrowheads="1" noChangeShapeType="1" noTextEdit="1"/>
          </p:cNvSpPr>
          <p:nvPr/>
        </p:nvSpPr>
        <p:spPr bwMode="auto">
          <a:xfrm>
            <a:off x="1979613" y="31416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관찰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43" name="Rectangle 35"/>
          <p:cNvSpPr>
            <a:spLocks noChangeArrowheads="1"/>
          </p:cNvSpPr>
          <p:nvPr/>
        </p:nvSpPr>
        <p:spPr bwMode="auto">
          <a:xfrm>
            <a:off x="2627313" y="3068638"/>
            <a:ext cx="37449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아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길동이가 돌아왔니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?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여전히 씩씩한 모습이구나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!</a:t>
            </a:r>
          </a:p>
        </p:txBody>
      </p:sp>
      <p:sp>
        <p:nvSpPr>
          <p:cNvPr id="119844" name="Rectangle 36"/>
          <p:cNvSpPr>
            <a:spLocks noChangeArrowheads="1"/>
          </p:cNvSpPr>
          <p:nvPr/>
        </p:nvSpPr>
        <p:spPr bwMode="auto">
          <a:xfrm>
            <a:off x="2627313" y="3357563"/>
            <a:ext cx="46085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네가 이번 시합에서 입상하였다는 소식은 체육선생님께 들었다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45" name="Oval 37"/>
          <p:cNvSpPr>
            <a:spLocks noChangeArrowheads="1"/>
          </p:cNvSpPr>
          <p:nvPr/>
        </p:nvSpPr>
        <p:spPr bwMode="auto">
          <a:xfrm>
            <a:off x="1692275" y="37893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46" name="WordArt 38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느낌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47" name="Rectangle 39"/>
          <p:cNvSpPr>
            <a:spLocks noChangeArrowheads="1"/>
          </p:cNvSpPr>
          <p:nvPr/>
        </p:nvSpPr>
        <p:spPr bwMode="auto">
          <a:xfrm>
            <a:off x="2627313" y="3716338"/>
            <a:ext cx="55451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이번 시합에는 강한 선수들이 많이 참가했다고 하여 걱정했었는데</a:t>
            </a:r>
          </a:p>
        </p:txBody>
      </p:sp>
      <p:sp>
        <p:nvSpPr>
          <p:cNvPr id="119848" name="Rectangle 40"/>
          <p:cNvSpPr>
            <a:spLocks noChangeArrowheads="1"/>
          </p:cNvSpPr>
          <p:nvPr/>
        </p:nvSpPr>
        <p:spPr bwMode="auto">
          <a:xfrm>
            <a:off x="2627313" y="4005263"/>
            <a:ext cx="4537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입상하고 돌아와서 정말 네가 자랑스럽고 대견한 생각이 든다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49" name="Oval 41"/>
          <p:cNvSpPr>
            <a:spLocks noChangeArrowheads="1"/>
          </p:cNvSpPr>
          <p:nvPr/>
        </p:nvSpPr>
        <p:spPr bwMode="auto">
          <a:xfrm>
            <a:off x="1692275" y="443865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50" name="WordArt 42"/>
          <p:cNvSpPr>
            <a:spLocks noChangeArrowheads="1" noChangeShapeType="1" noTextEdit="1"/>
          </p:cNvSpPr>
          <p:nvPr/>
        </p:nvSpPr>
        <p:spPr bwMode="auto">
          <a:xfrm>
            <a:off x="1979613" y="44370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욕구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51" name="Rectangle 43"/>
          <p:cNvSpPr>
            <a:spLocks noChangeArrowheads="1"/>
          </p:cNvSpPr>
          <p:nvPr/>
        </p:nvSpPr>
        <p:spPr bwMode="auto">
          <a:xfrm>
            <a:off x="2627313" y="4365625"/>
            <a:ext cx="53292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나는 늘 훈련에 열심인 너를 보며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틀림 없이 우리 학교를 빛낼 수 있는</a:t>
            </a:r>
          </a:p>
        </p:txBody>
      </p:sp>
      <p:sp>
        <p:nvSpPr>
          <p:cNvPr id="119852" name="Rectangle 44"/>
          <p:cNvSpPr>
            <a:spLocks noChangeArrowheads="1"/>
          </p:cNvSpPr>
          <p:nvPr/>
        </p:nvSpPr>
        <p:spPr bwMode="auto">
          <a:xfrm>
            <a:off x="2627313" y="4654550"/>
            <a:ext cx="3168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좋은 선수가 될 수 있을 것으로 믿어왔다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53" name="Oval 45"/>
          <p:cNvSpPr>
            <a:spLocks noChangeArrowheads="1"/>
          </p:cNvSpPr>
          <p:nvPr/>
        </p:nvSpPr>
        <p:spPr bwMode="auto">
          <a:xfrm>
            <a:off x="1692275" y="508635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54" name="WordArt 46"/>
          <p:cNvSpPr>
            <a:spLocks noChangeArrowheads="1" noChangeShapeType="1" noTextEdit="1"/>
          </p:cNvSpPr>
          <p:nvPr/>
        </p:nvSpPr>
        <p:spPr bwMode="auto">
          <a:xfrm>
            <a:off x="1979613" y="50847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부탁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55" name="Rectangle 47"/>
          <p:cNvSpPr>
            <a:spLocks noChangeArrowheads="1"/>
          </p:cNvSpPr>
          <p:nvPr/>
        </p:nvSpPr>
        <p:spPr bwMode="auto">
          <a:xfrm>
            <a:off x="2627313" y="5013325"/>
            <a:ext cx="5473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수고가 많았지만 오늘의 입상 성적에 만족하지 말고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더욱 열심히 훈련하여</a:t>
            </a:r>
          </a:p>
        </p:txBody>
      </p:sp>
      <p:sp>
        <p:nvSpPr>
          <p:cNvPr id="119856" name="Rectangle 48"/>
          <p:cNvSpPr>
            <a:spLocks noChangeArrowheads="1"/>
          </p:cNvSpPr>
          <p:nvPr/>
        </p:nvSpPr>
        <p:spPr bwMode="auto">
          <a:xfrm>
            <a:off x="2627313" y="5300663"/>
            <a:ext cx="51847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지금보다 더 훌륭한 선수로 발전할 수 있도록 최선을 다하도록 하여라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57" name="Rectangle 49"/>
          <p:cNvSpPr>
            <a:spLocks noChangeArrowheads="1"/>
          </p:cNvSpPr>
          <p:nvPr/>
        </p:nvSpPr>
        <p:spPr bwMode="auto">
          <a:xfrm>
            <a:off x="611188" y="1916113"/>
            <a:ext cx="7921625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58" name="Rectangle 50"/>
          <p:cNvSpPr>
            <a:spLocks noChangeArrowheads="1"/>
          </p:cNvSpPr>
          <p:nvPr/>
        </p:nvSpPr>
        <p:spPr bwMode="auto">
          <a:xfrm>
            <a:off x="2124075" y="2133600"/>
            <a:ext cx="5976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전날 회식 후 취해서 집에 늦게 돌아온 나에게</a:t>
            </a: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오늘 아침 아내가 아무런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116013" y="2205038"/>
            <a:ext cx="1152525" cy="431800"/>
            <a:chOff x="703" y="1253"/>
            <a:chExt cx="726" cy="272"/>
          </a:xfrm>
        </p:grpSpPr>
        <p:sp>
          <p:nvSpPr>
            <p:cNvPr id="42097" name="AutoShape 52"/>
            <p:cNvSpPr>
              <a:spLocks noChangeArrowheads="1"/>
            </p:cNvSpPr>
            <p:nvPr/>
          </p:nvSpPr>
          <p:spPr bwMode="auto">
            <a:xfrm>
              <a:off x="703" y="1253"/>
              <a:ext cx="726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42098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454" cy="1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3366"/>
                  </a:solidFill>
                </a:rPr>
                <a:t>상 황</a:t>
              </a:r>
            </a:p>
          </p:txBody>
        </p:sp>
      </p:grpSp>
      <p:sp>
        <p:nvSpPr>
          <p:cNvPr id="119862" name="Line 54"/>
          <p:cNvSpPr>
            <a:spLocks noChangeShapeType="1"/>
          </p:cNvSpPr>
          <p:nvPr/>
        </p:nvSpPr>
        <p:spPr bwMode="auto">
          <a:xfrm>
            <a:off x="2051050" y="2636838"/>
            <a:ext cx="6049963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63" name="Oval 55"/>
          <p:cNvSpPr>
            <a:spLocks noChangeArrowheads="1"/>
          </p:cNvSpPr>
          <p:nvPr/>
        </p:nvSpPr>
        <p:spPr bwMode="auto">
          <a:xfrm>
            <a:off x="1692275" y="31416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64" name="WordArt 56"/>
          <p:cNvSpPr>
            <a:spLocks noChangeArrowheads="1" noChangeShapeType="1" noTextEdit="1"/>
          </p:cNvSpPr>
          <p:nvPr/>
        </p:nvSpPr>
        <p:spPr bwMode="auto">
          <a:xfrm>
            <a:off x="1979613" y="31416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관찰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65" name="Rectangle 57"/>
          <p:cNvSpPr>
            <a:spLocks noChangeArrowheads="1"/>
          </p:cNvSpPr>
          <p:nvPr/>
        </p:nvSpPr>
        <p:spPr bwMode="auto">
          <a:xfrm>
            <a:off x="2627313" y="3068638"/>
            <a:ext cx="43926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새벽부터 일어나서 서두르더니 이렇게 아침상을 차려놓았네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!</a:t>
            </a:r>
          </a:p>
        </p:txBody>
      </p:sp>
      <p:sp>
        <p:nvSpPr>
          <p:cNvPr id="119866" name="Rectangle 58"/>
          <p:cNvSpPr>
            <a:spLocks noChangeArrowheads="1"/>
          </p:cNvSpPr>
          <p:nvPr/>
        </p:nvSpPr>
        <p:spPr bwMode="auto">
          <a:xfrm>
            <a:off x="2627313" y="3357563"/>
            <a:ext cx="28813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우와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내가 좋아하는 북어국도 있구나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!</a:t>
            </a:r>
          </a:p>
        </p:txBody>
      </p:sp>
      <p:sp>
        <p:nvSpPr>
          <p:cNvPr id="119867" name="Oval 59"/>
          <p:cNvSpPr>
            <a:spLocks noChangeArrowheads="1"/>
          </p:cNvSpPr>
          <p:nvPr/>
        </p:nvSpPr>
        <p:spPr bwMode="auto">
          <a:xfrm>
            <a:off x="1692275" y="378936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68" name="WordArt 60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느낌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69" name="Rectangle 61"/>
          <p:cNvSpPr>
            <a:spLocks noChangeArrowheads="1"/>
          </p:cNvSpPr>
          <p:nvPr/>
        </p:nvSpPr>
        <p:spPr bwMode="auto">
          <a:xfrm>
            <a:off x="2627313" y="3716338"/>
            <a:ext cx="55451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당신도 늦게 들어온 내가 섭섭하고 또 새벽에 일어나기 힘들었을 것 같은데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</a:t>
            </a:r>
          </a:p>
        </p:txBody>
      </p:sp>
      <p:sp>
        <p:nvSpPr>
          <p:cNvPr id="119870" name="Rectangle 62"/>
          <p:cNvSpPr>
            <a:spLocks noChangeArrowheads="1"/>
          </p:cNvSpPr>
          <p:nvPr/>
        </p:nvSpPr>
        <p:spPr bwMode="auto">
          <a:xfrm>
            <a:off x="2627313" y="4005263"/>
            <a:ext cx="42497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이렇게 아침 식사를 챙겨주니 미안하기도 하고 또 고마워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71" name="Oval 63"/>
          <p:cNvSpPr>
            <a:spLocks noChangeArrowheads="1"/>
          </p:cNvSpPr>
          <p:nvPr/>
        </p:nvSpPr>
        <p:spPr bwMode="auto">
          <a:xfrm>
            <a:off x="1692275" y="47244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72" name="WordArt 64"/>
          <p:cNvSpPr>
            <a:spLocks noChangeArrowheads="1" noChangeShapeType="1" noTextEdit="1"/>
          </p:cNvSpPr>
          <p:nvPr/>
        </p:nvSpPr>
        <p:spPr bwMode="auto">
          <a:xfrm>
            <a:off x="1979613" y="472281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욕구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73" name="Rectangle 65"/>
          <p:cNvSpPr>
            <a:spLocks noChangeArrowheads="1"/>
          </p:cNvSpPr>
          <p:nvPr/>
        </p:nvSpPr>
        <p:spPr bwMode="auto">
          <a:xfrm>
            <a:off x="2627313" y="4292600"/>
            <a:ext cx="48244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나는 당신의 이런 모습 때문에 당신을 더 사랑하게 되는 것 같아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74" name="Rectangle 66"/>
          <p:cNvSpPr>
            <a:spLocks noChangeArrowheads="1"/>
          </p:cNvSpPr>
          <p:nvPr/>
        </p:nvSpPr>
        <p:spPr bwMode="auto">
          <a:xfrm>
            <a:off x="2627313" y="4654550"/>
            <a:ext cx="48974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항상 당신이 섭섭한 마음을 느끼지 않도록 나름 노력하고 있었지만</a:t>
            </a:r>
          </a:p>
        </p:txBody>
      </p:sp>
      <p:sp>
        <p:nvSpPr>
          <p:cNvPr id="119875" name="Oval 67"/>
          <p:cNvSpPr>
            <a:spLocks noChangeArrowheads="1"/>
          </p:cNvSpPr>
          <p:nvPr/>
        </p:nvSpPr>
        <p:spPr bwMode="auto">
          <a:xfrm>
            <a:off x="1692275" y="53736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76" name="WordArt 68"/>
          <p:cNvSpPr>
            <a:spLocks noChangeArrowheads="1" noChangeShapeType="1" noTextEdit="1"/>
          </p:cNvSpPr>
          <p:nvPr/>
        </p:nvSpPr>
        <p:spPr bwMode="auto">
          <a:xfrm>
            <a:off x="1979613" y="5373688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부탁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77" name="Rectangle 69"/>
          <p:cNvSpPr>
            <a:spLocks noChangeArrowheads="1"/>
          </p:cNvSpPr>
          <p:nvPr/>
        </p:nvSpPr>
        <p:spPr bwMode="auto">
          <a:xfrm>
            <a:off x="2627313" y="4941888"/>
            <a:ext cx="54737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앞으로는 술도 줄이고 늦게 귀가하지 않도록 더 열심히 노력해야 하겠지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sp>
        <p:nvSpPr>
          <p:cNvPr id="119878" name="Rectangle 70"/>
          <p:cNvSpPr>
            <a:spLocks noChangeArrowheads="1"/>
          </p:cNvSpPr>
          <p:nvPr/>
        </p:nvSpPr>
        <p:spPr bwMode="auto">
          <a:xfrm>
            <a:off x="2627313" y="5300663"/>
            <a:ext cx="55451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당신도 내가 이렇게 노력하고 있다는 것을 알고 섭섭한 마음이 남아있더라도</a:t>
            </a:r>
          </a:p>
        </p:txBody>
      </p:sp>
      <p:sp>
        <p:nvSpPr>
          <p:cNvPr id="119879" name="Rectangle 71"/>
          <p:cNvSpPr>
            <a:spLocks noChangeArrowheads="1"/>
          </p:cNvSpPr>
          <p:nvPr/>
        </p:nvSpPr>
        <p:spPr bwMode="auto">
          <a:xfrm>
            <a:off x="2124075" y="2420938"/>
            <a:ext cx="4824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잔소리도 하지 않고 해장국과 함께 아침을 차려주었을 때</a:t>
            </a:r>
          </a:p>
        </p:txBody>
      </p:sp>
      <p:sp>
        <p:nvSpPr>
          <p:cNvPr id="119880" name="Rectangle 72"/>
          <p:cNvSpPr>
            <a:spLocks noChangeArrowheads="1"/>
          </p:cNvSpPr>
          <p:nvPr/>
        </p:nvSpPr>
        <p:spPr bwMode="auto">
          <a:xfrm>
            <a:off x="2627313" y="5551488"/>
            <a:ext cx="20891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이해하고 용서해줘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사랑해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!</a:t>
            </a:r>
          </a:p>
        </p:txBody>
      </p:sp>
      <p:sp>
        <p:nvSpPr>
          <p:cNvPr id="119881" name="Rectangle 73"/>
          <p:cNvSpPr>
            <a:spLocks noChangeArrowheads="1"/>
          </p:cNvSpPr>
          <p:nvPr/>
        </p:nvSpPr>
        <p:spPr bwMode="auto">
          <a:xfrm>
            <a:off x="611188" y="1700213"/>
            <a:ext cx="7921625" cy="439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82" name="Rectangle 74"/>
          <p:cNvSpPr>
            <a:spLocks noChangeArrowheads="1"/>
          </p:cNvSpPr>
          <p:nvPr/>
        </p:nvSpPr>
        <p:spPr bwMode="auto">
          <a:xfrm>
            <a:off x="2160588" y="1905000"/>
            <a:ext cx="5256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수업시간에 엎드려서 자고 있었던 학생에게 훈계하고자 할 때</a:t>
            </a: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152525" y="1833563"/>
            <a:ext cx="1152525" cy="431800"/>
            <a:chOff x="703" y="1253"/>
            <a:chExt cx="726" cy="272"/>
          </a:xfrm>
        </p:grpSpPr>
        <p:sp>
          <p:nvSpPr>
            <p:cNvPr id="42095" name="AutoShape 76"/>
            <p:cNvSpPr>
              <a:spLocks noChangeArrowheads="1"/>
            </p:cNvSpPr>
            <p:nvPr/>
          </p:nvSpPr>
          <p:spPr bwMode="auto">
            <a:xfrm>
              <a:off x="703" y="1253"/>
              <a:ext cx="726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42096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454" cy="1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3366"/>
                  </a:solidFill>
                </a:rPr>
                <a:t>상 황</a:t>
              </a:r>
            </a:p>
          </p:txBody>
        </p:sp>
      </p:grpSp>
      <p:sp>
        <p:nvSpPr>
          <p:cNvPr id="119886" name="Line 78"/>
          <p:cNvSpPr>
            <a:spLocks noChangeShapeType="1"/>
          </p:cNvSpPr>
          <p:nvPr/>
        </p:nvSpPr>
        <p:spPr bwMode="auto">
          <a:xfrm>
            <a:off x="2087563" y="2265363"/>
            <a:ext cx="52578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87" name="Oval 79"/>
          <p:cNvSpPr>
            <a:spLocks noChangeArrowheads="1"/>
          </p:cNvSpPr>
          <p:nvPr/>
        </p:nvSpPr>
        <p:spPr bwMode="auto">
          <a:xfrm>
            <a:off x="1728788" y="27701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88" name="WordArt 80"/>
          <p:cNvSpPr>
            <a:spLocks noChangeArrowheads="1" noChangeShapeType="1" noTextEdit="1"/>
          </p:cNvSpPr>
          <p:nvPr/>
        </p:nvSpPr>
        <p:spPr bwMode="auto">
          <a:xfrm>
            <a:off x="2016125" y="2770188"/>
            <a:ext cx="5762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관찰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89" name="Rectangle 81"/>
          <p:cNvSpPr>
            <a:spLocks noChangeArrowheads="1"/>
          </p:cNvSpPr>
          <p:nvPr/>
        </p:nvSpPr>
        <p:spPr bwMode="auto">
          <a:xfrm>
            <a:off x="2663825" y="2671763"/>
            <a:ext cx="3816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방금 전 내 수업시간 내내 너는 엎드려서 자더구나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90" name="Oval 82"/>
          <p:cNvSpPr>
            <a:spLocks noChangeArrowheads="1"/>
          </p:cNvSpPr>
          <p:nvPr/>
        </p:nvSpPr>
        <p:spPr bwMode="auto">
          <a:xfrm>
            <a:off x="1692275" y="3200400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91" name="WordArt 83"/>
          <p:cNvSpPr>
            <a:spLocks noChangeArrowheads="1" noChangeShapeType="1" noTextEdit="1"/>
          </p:cNvSpPr>
          <p:nvPr/>
        </p:nvSpPr>
        <p:spPr bwMode="auto">
          <a:xfrm>
            <a:off x="1979613" y="319881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느낌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92" name="Rectangle 84"/>
          <p:cNvSpPr>
            <a:spLocks noChangeArrowheads="1"/>
          </p:cNvSpPr>
          <p:nvPr/>
        </p:nvSpPr>
        <p:spPr bwMode="auto">
          <a:xfrm>
            <a:off x="2627313" y="3124200"/>
            <a:ext cx="4249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계속 잘 때에는 나름의 이유가 있을 것이라고 생각되지만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나는 수업에 집중하지</a:t>
            </a:r>
          </a:p>
        </p:txBody>
      </p:sp>
      <p:sp>
        <p:nvSpPr>
          <p:cNvPr id="119893" name="Rectangle 85"/>
          <p:cNvSpPr>
            <a:spLocks noChangeArrowheads="1"/>
          </p:cNvSpPr>
          <p:nvPr/>
        </p:nvSpPr>
        <p:spPr bwMode="auto">
          <a:xfrm>
            <a:off x="2627313" y="3446463"/>
            <a:ext cx="50403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못하는 학생은 옳지 않다고 여길 뿐만 아니라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다른 학생들의 학습 의욕을 잃게</a:t>
            </a:r>
          </a:p>
        </p:txBody>
      </p:sp>
      <p:sp>
        <p:nvSpPr>
          <p:cNvPr id="119894" name="Oval 86"/>
          <p:cNvSpPr>
            <a:spLocks noChangeArrowheads="1"/>
          </p:cNvSpPr>
          <p:nvPr/>
        </p:nvSpPr>
        <p:spPr bwMode="auto">
          <a:xfrm>
            <a:off x="1692275" y="43640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95" name="WordArt 87"/>
          <p:cNvSpPr>
            <a:spLocks noChangeArrowheads="1" noChangeShapeType="1" noTextEdit="1"/>
          </p:cNvSpPr>
          <p:nvPr/>
        </p:nvSpPr>
        <p:spPr bwMode="auto">
          <a:xfrm>
            <a:off x="1979613" y="4365625"/>
            <a:ext cx="576262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욕구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896" name="Rectangle 88"/>
          <p:cNvSpPr>
            <a:spLocks noChangeArrowheads="1"/>
          </p:cNvSpPr>
          <p:nvPr/>
        </p:nvSpPr>
        <p:spPr bwMode="auto">
          <a:xfrm>
            <a:off x="2627313" y="3770313"/>
            <a:ext cx="34575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할 수 있다고 생각하기 때문에 무척 화가 났다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97" name="Rectangle 89"/>
          <p:cNvSpPr>
            <a:spLocks noChangeArrowheads="1"/>
          </p:cNvSpPr>
          <p:nvPr/>
        </p:nvSpPr>
        <p:spPr bwMode="auto">
          <a:xfrm>
            <a:off x="2627313" y="4302125"/>
            <a:ext cx="57610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나는 너희들이 자신의 행동에 책임질 수 있는 학생으로 자랄 수 있기를 바란다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898" name="Oval 90"/>
          <p:cNvSpPr>
            <a:spLocks noChangeArrowheads="1"/>
          </p:cNvSpPr>
          <p:nvPr/>
        </p:nvSpPr>
        <p:spPr bwMode="auto">
          <a:xfrm>
            <a:off x="1692275" y="522922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899" name="WordArt 91"/>
          <p:cNvSpPr>
            <a:spLocks noChangeArrowheads="1" noChangeShapeType="1" noTextEdit="1"/>
          </p:cNvSpPr>
          <p:nvPr/>
        </p:nvSpPr>
        <p:spPr bwMode="auto">
          <a:xfrm>
            <a:off x="1979613" y="5229225"/>
            <a:ext cx="576262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부탁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900" name="Rectangle 92"/>
          <p:cNvSpPr>
            <a:spLocks noChangeArrowheads="1"/>
          </p:cNvSpPr>
          <p:nvPr/>
        </p:nvSpPr>
        <p:spPr bwMode="auto">
          <a:xfrm>
            <a:off x="2627313" y="5157788"/>
            <a:ext cx="56165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오늘 네가 한 행동에 대하여 책임질 수 있는 사람이 되어야겠다는 의미에서</a:t>
            </a:r>
          </a:p>
        </p:txBody>
      </p:sp>
      <p:sp>
        <p:nvSpPr>
          <p:cNvPr id="119901" name="Rectangle 93"/>
          <p:cNvSpPr>
            <a:spLocks noChangeArrowheads="1"/>
          </p:cNvSpPr>
          <p:nvPr/>
        </p:nvSpPr>
        <p:spPr bwMode="auto">
          <a:xfrm>
            <a:off x="2627313" y="5340350"/>
            <a:ext cx="36004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내가 인정할 수 있게 반성문을 제출하도록 해라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902" name="Rectangle 94"/>
          <p:cNvSpPr>
            <a:spLocks noChangeArrowheads="1"/>
          </p:cNvSpPr>
          <p:nvPr/>
        </p:nvSpPr>
        <p:spPr bwMode="auto">
          <a:xfrm>
            <a:off x="2627313" y="4587875"/>
            <a:ext cx="54006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따라서 이유야 어떻든 학생이 수업시간에 자는 것을 나는 용서할 수 없어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903" name="Rectangle 95"/>
          <p:cNvSpPr>
            <a:spLocks noChangeArrowheads="1"/>
          </p:cNvSpPr>
          <p:nvPr/>
        </p:nvSpPr>
        <p:spPr bwMode="auto">
          <a:xfrm>
            <a:off x="611188" y="1773238"/>
            <a:ext cx="7921625" cy="431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904" name="Rectangle 96"/>
          <p:cNvSpPr>
            <a:spLocks noChangeArrowheads="1"/>
          </p:cNvSpPr>
          <p:nvPr/>
        </p:nvSpPr>
        <p:spPr bwMode="auto">
          <a:xfrm>
            <a:off x="2160588" y="1905000"/>
            <a:ext cx="5256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en-US" sz="1400">
                <a:latin typeface="HY동녘B" pitchFamily="18" charset="-127"/>
                <a:ea typeface="HY동녘B" pitchFamily="18" charset="-127"/>
              </a:rPr>
              <a:t>최근 몇 차례 결혼기념일을 잊고 지나간 남편에게 아내가</a:t>
            </a:r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1152525" y="1833563"/>
            <a:ext cx="1152525" cy="431800"/>
            <a:chOff x="703" y="1253"/>
            <a:chExt cx="726" cy="272"/>
          </a:xfrm>
        </p:grpSpPr>
        <p:sp>
          <p:nvSpPr>
            <p:cNvPr id="42093" name="AutoShape 98"/>
            <p:cNvSpPr>
              <a:spLocks noChangeArrowheads="1"/>
            </p:cNvSpPr>
            <p:nvPr/>
          </p:nvSpPr>
          <p:spPr bwMode="auto">
            <a:xfrm>
              <a:off x="703" y="1253"/>
              <a:ext cx="726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42094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839" y="1298"/>
              <a:ext cx="454" cy="1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rgbClr val="003366"/>
                  </a:solidFill>
                </a:rPr>
                <a:t>상 황</a:t>
              </a:r>
            </a:p>
          </p:txBody>
        </p:sp>
      </p:grpSp>
      <p:sp>
        <p:nvSpPr>
          <p:cNvPr id="119908" name="Line 100"/>
          <p:cNvSpPr>
            <a:spLocks noChangeShapeType="1"/>
          </p:cNvSpPr>
          <p:nvPr/>
        </p:nvSpPr>
        <p:spPr bwMode="auto">
          <a:xfrm>
            <a:off x="2087563" y="2265363"/>
            <a:ext cx="52578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909" name="Oval 101"/>
          <p:cNvSpPr>
            <a:spLocks noChangeArrowheads="1"/>
          </p:cNvSpPr>
          <p:nvPr/>
        </p:nvSpPr>
        <p:spPr bwMode="auto">
          <a:xfrm>
            <a:off x="1692275" y="26368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910" name="WordArt 102"/>
          <p:cNvSpPr>
            <a:spLocks noChangeArrowheads="1" noChangeShapeType="1" noTextEdit="1"/>
          </p:cNvSpPr>
          <p:nvPr/>
        </p:nvSpPr>
        <p:spPr bwMode="auto">
          <a:xfrm>
            <a:off x="1979613" y="2636838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관찰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911" name="Rectangle 103"/>
          <p:cNvSpPr>
            <a:spLocks noChangeArrowheads="1"/>
          </p:cNvSpPr>
          <p:nvPr/>
        </p:nvSpPr>
        <p:spPr bwMode="auto">
          <a:xfrm>
            <a:off x="2627313" y="2565400"/>
            <a:ext cx="3995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당신은 최근 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년 동안 결혼기념일을 잊고 지나갔어요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912" name="Oval 104"/>
          <p:cNvSpPr>
            <a:spLocks noChangeArrowheads="1"/>
          </p:cNvSpPr>
          <p:nvPr/>
        </p:nvSpPr>
        <p:spPr bwMode="auto">
          <a:xfrm>
            <a:off x="1692275" y="2982913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913" name="WordArt 105"/>
          <p:cNvSpPr>
            <a:spLocks noChangeArrowheads="1" noChangeShapeType="1" noTextEdit="1"/>
          </p:cNvSpPr>
          <p:nvPr/>
        </p:nvSpPr>
        <p:spPr bwMode="auto">
          <a:xfrm>
            <a:off x="1979613" y="2981325"/>
            <a:ext cx="576262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느낌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914" name="Rectangle 106"/>
          <p:cNvSpPr>
            <a:spLocks noChangeArrowheads="1"/>
          </p:cNvSpPr>
          <p:nvPr/>
        </p:nvSpPr>
        <p:spPr bwMode="auto">
          <a:xfrm>
            <a:off x="2627313" y="2924175"/>
            <a:ext cx="540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그래서 나는 당신의 사랑이 식은 것이 아닌가 하여 몹시 상심하고 있어요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915" name="Oval 107"/>
          <p:cNvSpPr>
            <a:spLocks noChangeArrowheads="1"/>
          </p:cNvSpPr>
          <p:nvPr/>
        </p:nvSpPr>
        <p:spPr bwMode="auto">
          <a:xfrm>
            <a:off x="1692275" y="3355975"/>
            <a:ext cx="142875" cy="1444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916" name="WordArt 108"/>
          <p:cNvSpPr>
            <a:spLocks noChangeArrowheads="1" noChangeShapeType="1" noTextEdit="1"/>
          </p:cNvSpPr>
          <p:nvPr/>
        </p:nvSpPr>
        <p:spPr bwMode="auto">
          <a:xfrm>
            <a:off x="1979613" y="3357563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욕구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917" name="Rectangle 109"/>
          <p:cNvSpPr>
            <a:spLocks noChangeArrowheads="1"/>
          </p:cNvSpPr>
          <p:nvPr/>
        </p:nvSpPr>
        <p:spPr bwMode="auto">
          <a:xfrm>
            <a:off x="2627313" y="3284538"/>
            <a:ext cx="41052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나는 가끔 당신의 사랑을 확인하고 싶을 때가 있거든요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918" name="Oval 110"/>
          <p:cNvSpPr>
            <a:spLocks noChangeArrowheads="1"/>
          </p:cNvSpPr>
          <p:nvPr/>
        </p:nvSpPr>
        <p:spPr bwMode="auto">
          <a:xfrm>
            <a:off x="1692275" y="371633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919" name="WordArt 111"/>
          <p:cNvSpPr>
            <a:spLocks noChangeArrowheads="1" noChangeShapeType="1" noTextEdit="1"/>
          </p:cNvSpPr>
          <p:nvPr/>
        </p:nvSpPr>
        <p:spPr bwMode="auto">
          <a:xfrm>
            <a:off x="1979613" y="3716338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부탁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920" name="Rectangle 112"/>
          <p:cNvSpPr>
            <a:spLocks noChangeArrowheads="1"/>
          </p:cNvSpPr>
          <p:nvPr/>
        </p:nvSpPr>
        <p:spPr bwMode="auto">
          <a:xfrm>
            <a:off x="2627313" y="3644900"/>
            <a:ext cx="38893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내 얘기를 듣고 당신의 느낌은 어때요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? </a:t>
            </a:r>
            <a:r>
              <a:rPr lang="en-US" altLang="ko-KR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연결요청</a:t>
            </a:r>
            <a:r>
              <a:rPr lang="en-US" altLang="ko-KR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)</a:t>
            </a:r>
          </a:p>
        </p:txBody>
      </p: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1692275" y="4294188"/>
            <a:ext cx="863600" cy="288925"/>
            <a:chOff x="1066" y="2614"/>
            <a:chExt cx="544" cy="182"/>
          </a:xfrm>
        </p:grpSpPr>
        <p:sp>
          <p:nvSpPr>
            <p:cNvPr id="42091" name="AutoShape 114"/>
            <p:cNvSpPr>
              <a:spLocks noChangeArrowheads="1"/>
            </p:cNvSpPr>
            <p:nvPr/>
          </p:nvSpPr>
          <p:spPr bwMode="auto">
            <a:xfrm>
              <a:off x="1066" y="2614"/>
              <a:ext cx="544" cy="182"/>
            </a:xfrm>
            <a:prstGeom prst="roundRect">
              <a:avLst>
                <a:gd name="adj" fmla="val 16667"/>
              </a:avLst>
            </a:prstGeom>
            <a:solidFill>
              <a:srgbClr val="FFEBFF"/>
            </a:solidFill>
            <a:ln w="9525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/>
            </a:p>
          </p:txBody>
        </p:sp>
        <p:sp>
          <p:nvSpPr>
            <p:cNvPr id="42092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1156" y="2659"/>
              <a:ext cx="363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ln w="9525">
                    <a:solidFill>
                      <a:srgbClr val="3E1F00"/>
                    </a:solidFill>
                    <a:round/>
                    <a:headEnd/>
                    <a:tailEnd/>
                  </a:ln>
                  <a:solidFill>
                    <a:srgbClr val="3E1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남편</a:t>
              </a:r>
            </a:p>
          </p:txBody>
        </p:sp>
      </p:grpSp>
      <p:sp>
        <p:nvSpPr>
          <p:cNvPr id="119924" name="Rectangle 116"/>
          <p:cNvSpPr>
            <a:spLocks noChangeArrowheads="1"/>
          </p:cNvSpPr>
          <p:nvPr/>
        </p:nvSpPr>
        <p:spPr bwMode="auto">
          <a:xfrm>
            <a:off x="2627313" y="4327525"/>
            <a:ext cx="38893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직장 일이 바쁘다 보면 기억하지 못할 수도 있잖아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19925" name="Oval 117"/>
          <p:cNvSpPr>
            <a:spLocks noChangeArrowheads="1"/>
          </p:cNvSpPr>
          <p:nvPr/>
        </p:nvSpPr>
        <p:spPr bwMode="auto">
          <a:xfrm>
            <a:off x="1692275" y="4941888"/>
            <a:ext cx="142875" cy="1444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/>
          </a:p>
        </p:txBody>
      </p:sp>
      <p:sp>
        <p:nvSpPr>
          <p:cNvPr id="119926" name="WordArt 118"/>
          <p:cNvSpPr>
            <a:spLocks noChangeArrowheads="1" noChangeShapeType="1" noTextEdit="1"/>
          </p:cNvSpPr>
          <p:nvPr/>
        </p:nvSpPr>
        <p:spPr bwMode="auto">
          <a:xfrm>
            <a:off x="1979613" y="4941888"/>
            <a:ext cx="57626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부탁 </a:t>
            </a:r>
            <a:r>
              <a:rPr lang="en-US" altLang="ko-KR" sz="3600" b="1" kern="10">
                <a:ln w="9525">
                  <a:solidFill>
                    <a:srgbClr val="3E1F00"/>
                  </a:solidFill>
                  <a:round/>
                  <a:headEnd/>
                  <a:tailEnd/>
                </a:ln>
                <a:solidFill>
                  <a:srgbClr val="3E1F00"/>
                </a:solidFill>
                <a:latin typeface="맑은 고딕"/>
                <a:ea typeface="맑은 고딕"/>
              </a:rPr>
              <a:t>:</a:t>
            </a:r>
            <a:endParaRPr lang="ko-KR" altLang="en-US" sz="3600" b="1" kern="10">
              <a:ln w="9525">
                <a:solidFill>
                  <a:srgbClr val="3E1F00"/>
                </a:solidFill>
                <a:round/>
                <a:headEnd/>
                <a:tailEnd/>
              </a:ln>
              <a:solidFill>
                <a:srgbClr val="3E1F00"/>
              </a:solidFill>
              <a:latin typeface="맑은 고딕"/>
              <a:ea typeface="맑은 고딕"/>
            </a:endParaRPr>
          </a:p>
        </p:txBody>
      </p:sp>
      <p:sp>
        <p:nvSpPr>
          <p:cNvPr id="119927" name="Rectangle 119"/>
          <p:cNvSpPr>
            <a:spLocks noChangeArrowheads="1"/>
          </p:cNvSpPr>
          <p:nvPr/>
        </p:nvSpPr>
        <p:spPr bwMode="auto">
          <a:xfrm>
            <a:off x="2627313" y="4941888"/>
            <a:ext cx="4897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그렇군요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그러면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내가 결혼기념일 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일 전에 미리 말 해 줄테니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,</a:t>
            </a:r>
          </a:p>
        </p:txBody>
      </p:sp>
      <p:sp>
        <p:nvSpPr>
          <p:cNvPr id="119928" name="Rectangle 120"/>
          <p:cNvSpPr>
            <a:spLocks noChangeArrowheads="1"/>
          </p:cNvSpPr>
          <p:nvPr/>
        </p:nvSpPr>
        <p:spPr bwMode="auto">
          <a:xfrm>
            <a:off x="2627313" y="5157788"/>
            <a:ext cx="48974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>
                <a:latin typeface="휴먼모음T" pitchFamily="18" charset="-127"/>
                <a:ea typeface="휴먼모음T" pitchFamily="18" charset="-127"/>
              </a:rPr>
              <a:t>그 날 어떻게 보낼지 같이 의논해 보는 것은 어때요</a:t>
            </a:r>
            <a:r>
              <a:rPr lang="en-US" altLang="ko-KR" sz="1400">
                <a:latin typeface="휴먼모음T" pitchFamily="18" charset="-127"/>
                <a:ea typeface="휴먼모음T" pitchFamily="18" charset="-127"/>
              </a:rPr>
              <a:t>? </a:t>
            </a:r>
            <a:r>
              <a:rPr lang="en-US" altLang="ko-KR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해법요청</a:t>
            </a:r>
            <a:r>
              <a:rPr lang="en-US" altLang="ko-KR" sz="1400">
                <a:solidFill>
                  <a:srgbClr val="660066"/>
                </a:solidFill>
                <a:latin typeface="HY동녘B" pitchFamily="18" charset="-127"/>
                <a:ea typeface="HY동녘B" pitchFamily="18" charset="-127"/>
              </a:rPr>
              <a:t>)</a:t>
            </a:r>
            <a:endParaRPr lang="en-US" altLang="ko-KR" sz="140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08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3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10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5" dur="30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10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8" dur="1000"/>
                                        <p:tgtEl>
                                          <p:spTgt spid="1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7" dur="1000"/>
                                        <p:tgtEl>
                                          <p:spTgt spid="1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1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1000"/>
                                        <p:tgtEl>
                                          <p:spTgt spid="1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8" dur="3000"/>
                                        <p:tgtEl>
                                          <p:spTgt spid="11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3" dur="1000"/>
                                        <p:tgtEl>
                                          <p:spTgt spid="11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11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11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2" dur="1000"/>
                                        <p:tgtEl>
                                          <p:spTgt spid="11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000"/>
                                        <p:tgtEl>
                                          <p:spTgt spid="11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2000"/>
                                        <p:tgtEl>
                                          <p:spTgt spid="11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2000"/>
                                        <p:tgtEl>
                                          <p:spTgt spid="11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5" dur="1000"/>
                                        <p:tgtEl>
                                          <p:spTgt spid="11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2000"/>
                                        <p:tgtEl>
                                          <p:spTgt spid="1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000"/>
                                        <p:tgtEl>
                                          <p:spTgt spid="1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4" dur="1000"/>
                                        <p:tgtEl>
                                          <p:spTgt spid="1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0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20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3" dur="10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8" dur="30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3" dur="10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1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20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8" dur="10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1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20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2000"/>
                                        <p:tgtEl>
                                          <p:spTgt spid="11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20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1" dur="10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2000"/>
                                        <p:tgtEl>
                                          <p:spTgt spid="11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2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0" dur="10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20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2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9" dur="10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2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4" dur="3000"/>
                                        <p:tgtEl>
                                          <p:spTgt spid="11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9" dur="1000"/>
                                        <p:tgtEl>
                                          <p:spTgt spid="11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2000"/>
                                        <p:tgtEl>
                                          <p:spTgt spid="11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4" dur="1000"/>
                                        <p:tgtEl>
                                          <p:spTgt spid="11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1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1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1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2000"/>
                                        <p:tgtEl>
                                          <p:spTgt spid="11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9" dur="1000"/>
                                        <p:tgtEl>
                                          <p:spTgt spid="11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1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1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11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2000"/>
                                        <p:tgtEl>
                                          <p:spTgt spid="11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 nodeType="clickPar">
                      <p:stCondLst>
                        <p:cond delay="indefinite"/>
                      </p:stCondLst>
                      <p:childTnLst>
                        <p:par>
                          <p:cTn id="4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4" dur="1000"/>
                                        <p:tgtEl>
                                          <p:spTgt spid="11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1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1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1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2000"/>
                                        <p:tgtEl>
                                          <p:spTgt spid="1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2000"/>
                                        <p:tgtEl>
                                          <p:spTgt spid="11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9" dur="1000"/>
                                        <p:tgtEl>
                                          <p:spTgt spid="11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1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1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11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2000"/>
                                        <p:tgtEl>
                                          <p:spTgt spid="11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3" dur="2000"/>
                                        <p:tgtEl>
                                          <p:spTgt spid="11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9" grpId="0" animBg="1"/>
      <p:bldP spid="119821" grpId="0"/>
      <p:bldP spid="119822" grpId="0"/>
      <p:bldP spid="119823" grpId="0" animBg="1"/>
      <p:bldP spid="119825" grpId="0"/>
      <p:bldP spid="119826" grpId="0"/>
      <p:bldP spid="119827" grpId="0" animBg="1"/>
      <p:bldP spid="119829" grpId="0"/>
      <p:bldP spid="119830" grpId="0"/>
      <p:bldP spid="119831" grpId="0" animBg="1"/>
      <p:bldP spid="119833" grpId="0"/>
      <p:bldP spid="119834" grpId="0"/>
      <p:bldP spid="119835" grpId="0" animBg="1"/>
      <p:bldP spid="119836" grpId="0"/>
      <p:bldP spid="119841" grpId="0" animBg="1"/>
      <p:bldP spid="119843" grpId="0"/>
      <p:bldP spid="119844" grpId="0"/>
      <p:bldP spid="119845" grpId="0" animBg="1"/>
      <p:bldP spid="119847" grpId="0"/>
      <p:bldP spid="119848" grpId="0"/>
      <p:bldP spid="119849" grpId="0" animBg="1"/>
      <p:bldP spid="119851" grpId="0"/>
      <p:bldP spid="119852" grpId="0"/>
      <p:bldP spid="119853" grpId="0" animBg="1"/>
      <p:bldP spid="119855" grpId="0"/>
      <p:bldP spid="119856" grpId="0"/>
      <p:bldP spid="119857" grpId="0" animBg="1"/>
      <p:bldP spid="119858" grpId="0"/>
      <p:bldP spid="119863" grpId="0" animBg="1"/>
      <p:bldP spid="119865" grpId="0"/>
      <p:bldP spid="119866" grpId="0"/>
      <p:bldP spid="119867" grpId="0" animBg="1"/>
      <p:bldP spid="119869" grpId="0"/>
      <p:bldP spid="119870" grpId="0"/>
      <p:bldP spid="119871" grpId="0" animBg="1"/>
      <p:bldP spid="119873" grpId="0"/>
      <p:bldP spid="119874" grpId="0"/>
      <p:bldP spid="119875" grpId="0" animBg="1"/>
      <p:bldP spid="119877" grpId="0"/>
      <p:bldP spid="119878" grpId="0"/>
      <p:bldP spid="119879" grpId="0"/>
      <p:bldP spid="119880" grpId="0"/>
      <p:bldP spid="119881" grpId="0" animBg="1"/>
      <p:bldP spid="119882" grpId="0"/>
      <p:bldP spid="119887" grpId="0" animBg="1"/>
      <p:bldP spid="119889" grpId="0"/>
      <p:bldP spid="119890" grpId="0" animBg="1"/>
      <p:bldP spid="119892" grpId="0"/>
      <p:bldP spid="119893" grpId="0"/>
      <p:bldP spid="119894" grpId="0" animBg="1"/>
      <p:bldP spid="119896" grpId="0"/>
      <p:bldP spid="119897" grpId="0"/>
      <p:bldP spid="119898" grpId="0" animBg="1"/>
      <p:bldP spid="119900" grpId="0"/>
      <p:bldP spid="119901" grpId="0"/>
      <p:bldP spid="119902" grpId="0"/>
      <p:bldP spid="119903" grpId="0" animBg="1"/>
      <p:bldP spid="119904" grpId="0"/>
      <p:bldP spid="119909" grpId="0" animBg="1"/>
      <p:bldP spid="119911" grpId="0"/>
      <p:bldP spid="119912" grpId="0" animBg="1"/>
      <p:bldP spid="119914" grpId="0"/>
      <p:bldP spid="119915" grpId="0" animBg="1"/>
      <p:bldP spid="119917" grpId="0"/>
      <p:bldP spid="119918" grpId="0" animBg="1"/>
      <p:bldP spid="119920" grpId="0"/>
      <p:bldP spid="119924" grpId="0"/>
      <p:bldP spid="119925" grpId="0" animBg="1"/>
      <p:bldP spid="119927" grpId="0"/>
      <p:bldP spid="1199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1908175" y="3933825"/>
            <a:ext cx="53276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Y동녘B"/>
                <a:ea typeface="HY동녘B"/>
              </a:rPr>
              <a:t>감사합니다</a:t>
            </a:r>
            <a:r>
              <a:rPr lang="en-US" altLang="ko-K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Y동녘B"/>
                <a:ea typeface="HY동녘B"/>
              </a:rPr>
              <a:t>.</a:t>
            </a:r>
            <a:endParaRPr lang="ko-KR" alt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HY동녘B"/>
              <a:ea typeface="HY동녘B"/>
            </a:endParaRPr>
          </a:p>
        </p:txBody>
      </p:sp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1908175" y="1989138"/>
            <a:ext cx="53276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D아롱체"/>
                <a:ea typeface="MD아롱체"/>
              </a:rPr>
              <a:t>수고하셨습니다</a:t>
            </a:r>
            <a:r>
              <a:rPr lang="en-US" altLang="ko-K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D아롱체"/>
                <a:ea typeface="MD아롱체"/>
              </a:rPr>
              <a:t>.</a:t>
            </a:r>
            <a:endParaRPr lang="ko-KR" alt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MD아롱체"/>
              <a:ea typeface="MD아롱체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9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518477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진정한 대화를 방해하는 요소들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7544" y="1916832"/>
            <a:ext cx="8496944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000" b="1" dirty="0" smtClean="0">
                <a:solidFill>
                  <a:srgbClr val="7030A0"/>
                </a:solidFill>
              </a:rPr>
              <a:t>2.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비교 하기 </a:t>
            </a:r>
            <a:r>
              <a:rPr lang="en-US" altLang="ko-KR" dirty="0" smtClean="0">
                <a:solidFill>
                  <a:srgbClr val="7030A0"/>
                </a:solidFill>
              </a:rPr>
              <a:t>: </a:t>
            </a:r>
            <a:r>
              <a:rPr lang="ko-KR" altLang="en-US" dirty="0" smtClean="0">
                <a:solidFill>
                  <a:srgbClr val="7030A0"/>
                </a:solidFill>
              </a:rPr>
              <a:t>비교는 판단의 한 형태이다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dirty="0">
              <a:solidFill>
                <a:srgbClr val="7030A0"/>
              </a:solidFill>
            </a:endParaRPr>
          </a:p>
          <a:p>
            <a:pPr algn="just"/>
            <a:r>
              <a:rPr lang="en-US" altLang="ko-KR" dirty="0" smtClean="0">
                <a:solidFill>
                  <a:srgbClr val="7030A0"/>
                </a:solidFill>
              </a:rPr>
              <a:t>  </a:t>
            </a:r>
            <a:r>
              <a:rPr lang="ko-KR" altLang="en-US" dirty="0" smtClean="0">
                <a:solidFill>
                  <a:srgbClr val="7030A0"/>
                </a:solidFill>
              </a:rPr>
              <a:t>댄 그린버그 </a:t>
            </a:r>
            <a:r>
              <a:rPr lang="en-US" altLang="ko-KR" dirty="0" smtClean="0">
                <a:solidFill>
                  <a:srgbClr val="7030A0"/>
                </a:solidFill>
              </a:rPr>
              <a:t>(Dan Greenburg) : </a:t>
            </a:r>
            <a:r>
              <a:rPr lang="ko-KR" altLang="en-US" dirty="0" smtClean="0">
                <a:solidFill>
                  <a:srgbClr val="7030A0"/>
                </a:solidFill>
              </a:rPr>
              <a:t>자신을 불행하게 만드는 법</a:t>
            </a:r>
            <a:endParaRPr lang="en-US" altLang="ko-KR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dirty="0">
                <a:solidFill>
                  <a:srgbClr val="7030A0"/>
                </a:solidFill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</a:rPr>
              <a:t>   “ </a:t>
            </a:r>
            <a:r>
              <a:rPr lang="ko-KR" altLang="en-US" dirty="0" smtClean="0">
                <a:solidFill>
                  <a:srgbClr val="7030A0"/>
                </a:solidFill>
              </a:rPr>
              <a:t>자신의 삶을 불행하게 만들고 싶다면 자기자신을 다른 사람과 비교하라</a:t>
            </a:r>
            <a:r>
              <a:rPr lang="en-US" altLang="ko-KR" dirty="0" smtClean="0">
                <a:solidFill>
                  <a:srgbClr val="7030A0"/>
                </a:solidFill>
              </a:rPr>
              <a:t>”</a:t>
            </a:r>
          </a:p>
          <a:p>
            <a:pPr algn="just"/>
            <a:endParaRPr lang="en-US" altLang="ko-KR" dirty="0">
              <a:solidFill>
                <a:srgbClr val="7030A0"/>
              </a:solidFill>
            </a:endParaRPr>
          </a:p>
          <a:p>
            <a:pPr algn="just"/>
            <a:r>
              <a:rPr lang="en-US" altLang="ko-KR" dirty="0" smtClean="0">
                <a:solidFill>
                  <a:srgbClr val="7030A0"/>
                </a:solidFill>
              </a:rPr>
              <a:t>3.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책임 부정하기 </a:t>
            </a:r>
            <a:r>
              <a:rPr lang="en-US" altLang="ko-KR" dirty="0" smtClean="0">
                <a:solidFill>
                  <a:srgbClr val="7030A0"/>
                </a:solidFill>
              </a:rPr>
              <a:t>: “</a:t>
            </a:r>
            <a:r>
              <a:rPr lang="ko-KR" altLang="en-US" dirty="0" smtClean="0">
                <a:solidFill>
                  <a:srgbClr val="7030A0"/>
                </a:solidFill>
              </a:rPr>
              <a:t>해야만 한다</a:t>
            </a:r>
            <a:r>
              <a:rPr lang="en-US" altLang="ko-KR" dirty="0" smtClean="0">
                <a:solidFill>
                  <a:srgbClr val="7030A0"/>
                </a:solidFill>
              </a:rPr>
              <a:t>“, “</a:t>
            </a:r>
            <a:r>
              <a:rPr lang="ko-KR" altLang="en-US" dirty="0" smtClean="0">
                <a:solidFill>
                  <a:srgbClr val="7030A0"/>
                </a:solidFill>
              </a:rPr>
              <a:t>느끼게 만든다</a:t>
            </a:r>
            <a:r>
              <a:rPr lang="en-US" altLang="ko-KR" dirty="0" smtClean="0">
                <a:solidFill>
                  <a:srgbClr val="7030A0"/>
                </a:solidFill>
              </a:rPr>
              <a:t>＂</a:t>
            </a:r>
            <a:r>
              <a:rPr lang="ko-KR" altLang="en-US" dirty="0" smtClean="0">
                <a:solidFill>
                  <a:srgbClr val="7030A0"/>
                </a:solidFill>
              </a:rPr>
              <a:t>등의 표현은 자신의 말</a:t>
            </a:r>
            <a:r>
              <a:rPr lang="en-US" altLang="ko-KR" dirty="0" smtClean="0">
                <a:solidFill>
                  <a:srgbClr val="7030A0"/>
                </a:solidFill>
              </a:rPr>
              <a:t>, </a:t>
            </a:r>
            <a:r>
              <a:rPr lang="ko-KR" altLang="en-US" dirty="0" smtClean="0">
                <a:solidFill>
                  <a:srgbClr val="7030A0"/>
                </a:solidFill>
              </a:rPr>
              <a:t>생각</a:t>
            </a:r>
            <a:r>
              <a:rPr lang="en-US" altLang="ko-KR" dirty="0" smtClean="0">
                <a:solidFill>
                  <a:srgbClr val="7030A0"/>
                </a:solidFill>
              </a:rPr>
              <a:t>, </a:t>
            </a:r>
            <a:r>
              <a:rPr lang="ko-KR" altLang="en-US" dirty="0" smtClean="0">
                <a:solidFill>
                  <a:srgbClr val="7030A0"/>
                </a:solidFill>
              </a:rPr>
              <a:t>행동에 대한 책임을 부정한다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보기</a:t>
            </a:r>
            <a:r>
              <a:rPr lang="en-US" altLang="ko-KR" sz="1600" dirty="0" smtClean="0">
                <a:solidFill>
                  <a:srgbClr val="7030A0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다들 가니까 나도 대학에 간다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나는 알코올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중독자라서</a:t>
            </a:r>
            <a:r>
              <a:rPr lang="ko-KR" altLang="en-US" sz="1600" dirty="0" smtClean="0">
                <a:solidFill>
                  <a:srgbClr val="7030A0"/>
                </a:solidFill>
              </a:rPr>
              <a:t> 술을 마신다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아이가 찻길로 뛰어 들어서 아이를 때렸다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상사가 시켜서 고객에게 거짓말을 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친구들이 모두 담배를 피워서 나도 담배를 피우기 시작했다</a:t>
            </a:r>
            <a:r>
              <a:rPr lang="en-US" altLang="ko-KR" sz="1600" dirty="0" smtClean="0">
                <a:solidFill>
                  <a:srgbClr val="7030A0"/>
                </a:solidFill>
              </a:rPr>
              <a:t>(</a:t>
            </a:r>
            <a:r>
              <a:rPr lang="ko-KR" altLang="en-US" sz="1600" dirty="0" smtClean="0">
                <a:solidFill>
                  <a:srgbClr val="7030A0"/>
                </a:solidFill>
              </a:rPr>
              <a:t>집단의 압력</a:t>
            </a:r>
            <a:r>
              <a:rPr lang="en-US" altLang="ko-KR" sz="1600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회사의 규정에 따라서 너를 징계할 수 밖에 없어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일하러 가기 싫다</a:t>
            </a:r>
            <a:r>
              <a:rPr lang="en-US" altLang="ko-KR" sz="1600" dirty="0" smtClean="0">
                <a:solidFill>
                  <a:srgbClr val="7030A0"/>
                </a:solidFill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</a:rPr>
              <a:t>하지만 나는 처자식이 있는 가장이기 때문에 가야 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o-KR" altLang="en-US" sz="1600" dirty="0" smtClean="0">
                <a:solidFill>
                  <a:srgbClr val="7030A0"/>
                </a:solidFill>
              </a:rPr>
              <a:t>초콜릿을 먹고 싶은 충동을 억제할 수 없었다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9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518477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진정한 대화를 방해하는 요소들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7544" y="1916832"/>
            <a:ext cx="8496944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dirty="0">
              <a:solidFill>
                <a:srgbClr val="7030A0"/>
              </a:solidFill>
            </a:endParaRPr>
          </a:p>
          <a:p>
            <a:pPr algn="just"/>
            <a:r>
              <a:rPr lang="en-US" altLang="ko-KR" dirty="0" smtClean="0">
                <a:solidFill>
                  <a:srgbClr val="7030A0"/>
                </a:solidFill>
              </a:rPr>
              <a:t>3.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책임 부정하기 </a:t>
            </a:r>
            <a:r>
              <a:rPr lang="en-US" altLang="ko-KR" dirty="0" smtClean="0">
                <a:solidFill>
                  <a:srgbClr val="7030A0"/>
                </a:solidFill>
              </a:rPr>
              <a:t>: “</a:t>
            </a:r>
            <a:r>
              <a:rPr lang="ko-KR" altLang="en-US" dirty="0" smtClean="0">
                <a:solidFill>
                  <a:srgbClr val="7030A0"/>
                </a:solidFill>
              </a:rPr>
              <a:t>해야만 한다</a:t>
            </a:r>
            <a:r>
              <a:rPr lang="en-US" altLang="ko-KR" dirty="0" smtClean="0">
                <a:solidFill>
                  <a:srgbClr val="7030A0"/>
                </a:solidFill>
              </a:rPr>
              <a:t>“, “</a:t>
            </a:r>
            <a:r>
              <a:rPr lang="ko-KR" altLang="en-US" dirty="0" smtClean="0">
                <a:solidFill>
                  <a:srgbClr val="7030A0"/>
                </a:solidFill>
              </a:rPr>
              <a:t>느끼게 만든다</a:t>
            </a:r>
            <a:r>
              <a:rPr lang="en-US" altLang="ko-KR" dirty="0" smtClean="0">
                <a:solidFill>
                  <a:srgbClr val="7030A0"/>
                </a:solidFill>
              </a:rPr>
              <a:t>＂</a:t>
            </a:r>
            <a:r>
              <a:rPr lang="ko-KR" altLang="en-US" dirty="0" smtClean="0">
                <a:solidFill>
                  <a:srgbClr val="7030A0"/>
                </a:solidFill>
              </a:rPr>
              <a:t>등의 표현은 자신의 말</a:t>
            </a:r>
            <a:r>
              <a:rPr lang="en-US" altLang="ko-KR" dirty="0" smtClean="0">
                <a:solidFill>
                  <a:srgbClr val="7030A0"/>
                </a:solidFill>
              </a:rPr>
              <a:t>, </a:t>
            </a:r>
            <a:r>
              <a:rPr lang="ko-KR" altLang="en-US" dirty="0" smtClean="0">
                <a:solidFill>
                  <a:srgbClr val="7030A0"/>
                </a:solidFill>
              </a:rPr>
              <a:t>생각</a:t>
            </a:r>
            <a:r>
              <a:rPr lang="en-US" altLang="ko-KR" dirty="0" smtClean="0">
                <a:solidFill>
                  <a:srgbClr val="7030A0"/>
                </a:solidFill>
              </a:rPr>
              <a:t>, </a:t>
            </a:r>
            <a:r>
              <a:rPr lang="ko-KR" altLang="en-US" dirty="0" smtClean="0">
                <a:solidFill>
                  <a:srgbClr val="7030A0"/>
                </a:solidFill>
              </a:rPr>
              <a:t>행동에 대한 책임을 부정한다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ko-KR" altLang="en-US" sz="1600" dirty="0" smtClean="0">
                <a:solidFill>
                  <a:srgbClr val="7030A0"/>
                </a:solidFill>
              </a:rPr>
              <a:t>사례</a:t>
            </a:r>
            <a:r>
              <a:rPr lang="en-US" altLang="ko-KR" sz="1600" dirty="0" smtClean="0">
                <a:solidFill>
                  <a:srgbClr val="7030A0"/>
                </a:solidFill>
              </a:rPr>
              <a:t>) A </a:t>
            </a:r>
            <a:r>
              <a:rPr lang="ko-KR" altLang="en-US" sz="1600" dirty="0" smtClean="0">
                <a:solidFill>
                  <a:srgbClr val="7030A0"/>
                </a:solidFill>
              </a:rPr>
              <a:t>교사 </a:t>
            </a:r>
            <a:r>
              <a:rPr lang="en-US" altLang="ko-KR" sz="1600" dirty="0" smtClean="0">
                <a:solidFill>
                  <a:srgbClr val="7030A0"/>
                </a:solidFill>
              </a:rPr>
              <a:t>: “</a:t>
            </a:r>
            <a:r>
              <a:rPr lang="ko-KR" altLang="en-US" sz="1600" dirty="0" smtClean="0">
                <a:solidFill>
                  <a:srgbClr val="7030A0"/>
                </a:solidFill>
              </a:rPr>
              <a:t>학생들을 성적으로 평가하는 것이 너무 싫어요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</a:rPr>
              <a:t>학생들에게 별로 도움도 </a:t>
            </a:r>
            <a:r>
              <a:rPr lang="ko-KR" altLang="en-US" sz="1600" dirty="0">
                <a:solidFill>
                  <a:srgbClr val="7030A0"/>
                </a:solidFill>
              </a:rPr>
              <a:t>안</a:t>
            </a:r>
            <a:r>
              <a:rPr lang="ko-KR" altLang="en-US" sz="1600" dirty="0" smtClean="0">
                <a:solidFill>
                  <a:srgbClr val="7030A0"/>
                </a:solidFill>
              </a:rPr>
              <a:t>되고 아이들에게 불안만 안겨 주는 것 같아요</a:t>
            </a:r>
            <a:r>
              <a:rPr lang="en-US" altLang="ko-KR" sz="1600" dirty="0" smtClean="0">
                <a:solidFill>
                  <a:srgbClr val="7030A0"/>
                </a:solidFill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</a:rPr>
              <a:t>하지만 저는 성적 평가를 해야만 해요</a:t>
            </a:r>
            <a:r>
              <a:rPr lang="en-US" altLang="ko-KR" sz="1600" dirty="0" smtClean="0">
                <a:solidFill>
                  <a:srgbClr val="7030A0"/>
                </a:solidFill>
              </a:rPr>
              <a:t>. </a:t>
            </a:r>
            <a:r>
              <a:rPr lang="ko-KR" altLang="en-US" sz="1600" dirty="0" smtClean="0">
                <a:solidFill>
                  <a:srgbClr val="7030A0"/>
                </a:solidFill>
              </a:rPr>
              <a:t>학교 방침이 그렇거든요</a:t>
            </a:r>
            <a:r>
              <a:rPr lang="en-US" altLang="ko-KR" sz="1600" dirty="0" smtClean="0">
                <a:solidFill>
                  <a:srgbClr val="7030A0"/>
                </a:solidFill>
              </a:rPr>
              <a:t>.” </a:t>
            </a:r>
          </a:p>
          <a:p>
            <a:pPr algn="just"/>
            <a:endParaRPr lang="en-US" altLang="ko-KR" sz="1600" dirty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</a:rPr>
              <a:t> “</a:t>
            </a:r>
            <a:r>
              <a:rPr lang="ko-KR" altLang="en-US" sz="1600" dirty="0" smtClean="0">
                <a:solidFill>
                  <a:srgbClr val="7030A0"/>
                </a:solidFill>
              </a:rPr>
              <a:t>학교 방침 때문에 성적 평가를 해야 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“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</a:p>
          <a:p>
            <a:pPr algn="just"/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“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나는 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___________________</a:t>
            </a:r>
            <a:r>
              <a:rPr lang="ko-KR" altLang="en-US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을 원하기 때문에 성적 평가를 하기로 했다</a:t>
            </a:r>
            <a:r>
              <a:rPr lang="en-US" altLang="ko-KR" sz="1600" dirty="0" smtClean="0">
                <a:solidFill>
                  <a:srgbClr val="7030A0"/>
                </a:solidFill>
                <a:sym typeface="Wingdings" panose="05000000000000000000" pitchFamily="2" charset="2"/>
              </a:rPr>
              <a:t>.</a:t>
            </a:r>
            <a:endParaRPr lang="en-US" altLang="ko-KR" sz="1600" dirty="0" smtClean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71800" y="5949280"/>
            <a:ext cx="21602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6600"/>
                </a:solidFill>
              </a:rPr>
              <a:t>내 직업을 유지하기</a:t>
            </a:r>
            <a:endParaRPr lang="ko-KR" alt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844824"/>
            <a:ext cx="849694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solidFill>
                  <a:srgbClr val="7030A0"/>
                </a:solidFill>
              </a:rPr>
              <a:t>4. </a:t>
            </a:r>
            <a:r>
              <a:rPr lang="ko-KR" altLang="en-US" b="1" dirty="0" smtClean="0">
                <a:solidFill>
                  <a:srgbClr val="7030A0"/>
                </a:solidFill>
              </a:rPr>
              <a:t>강요 </a:t>
            </a:r>
            <a:r>
              <a:rPr lang="en-US" altLang="ko-KR" sz="1600" dirty="0" smtClean="0">
                <a:solidFill>
                  <a:srgbClr val="7030A0"/>
                </a:solidFill>
              </a:rPr>
              <a:t>: </a:t>
            </a:r>
            <a:r>
              <a:rPr lang="ko-KR" altLang="en-US" sz="1600" dirty="0" smtClean="0">
                <a:solidFill>
                  <a:srgbClr val="7030A0"/>
                </a:solidFill>
              </a:rPr>
              <a:t>요구를 들어주지 않으면 벌이나 비난이 따른다는 위협을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암시적으로든</a:t>
            </a:r>
            <a:r>
              <a:rPr lang="ko-KR" altLang="en-US" sz="1600" dirty="0" smtClean="0">
                <a:solidFill>
                  <a:srgbClr val="7030A0"/>
                </a:solidFill>
              </a:rPr>
              <a:t> </a:t>
            </a:r>
            <a:r>
              <a:rPr lang="ko-KR" altLang="en-US" sz="1600" dirty="0" err="1" smtClean="0">
                <a:solidFill>
                  <a:srgbClr val="7030A0"/>
                </a:solidFill>
              </a:rPr>
              <a:t>분명하게든</a:t>
            </a:r>
            <a:r>
              <a:rPr lang="ko-KR" altLang="en-US" sz="1600" dirty="0" smtClean="0">
                <a:solidFill>
                  <a:srgbClr val="7030A0"/>
                </a:solidFill>
              </a:rPr>
              <a:t> 내포하는 말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힘 있는 사람들이 주로 하는 말이다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- </a:t>
            </a:r>
            <a:r>
              <a:rPr lang="ko-KR" altLang="en-US" sz="1600" dirty="0" smtClean="0">
                <a:solidFill>
                  <a:srgbClr val="7030A0"/>
                </a:solidFill>
              </a:rPr>
              <a:t>부모가 자식에게 주로 하는 말이다</a:t>
            </a:r>
            <a:r>
              <a:rPr lang="en-US" altLang="ko-KR" sz="1600" dirty="0" smtClean="0">
                <a:solidFill>
                  <a:srgbClr val="7030A0"/>
                </a:solidFill>
              </a:rPr>
              <a:t> : </a:t>
            </a:r>
            <a:r>
              <a:rPr lang="ko-KR" altLang="en-US" sz="1600" dirty="0" smtClean="0">
                <a:solidFill>
                  <a:srgbClr val="7030A0"/>
                </a:solidFill>
              </a:rPr>
              <a:t>자녀들에게 강요하는 것이 부모들의 의무라고                         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                                          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생각하기도 한다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* </a:t>
            </a:r>
            <a:r>
              <a:rPr lang="ko-KR" altLang="en-US" sz="1600" dirty="0" smtClean="0">
                <a:solidFill>
                  <a:srgbClr val="7030A0"/>
                </a:solidFill>
              </a:rPr>
              <a:t>강요는 얼마든지 할 수 있지만 아무것도 억지로 하게 할 수는 없다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* “</a:t>
            </a:r>
            <a:r>
              <a:rPr lang="ko-KR" altLang="en-US" sz="1600" dirty="0" smtClean="0">
                <a:solidFill>
                  <a:srgbClr val="7030A0"/>
                </a:solidFill>
              </a:rPr>
              <a:t>어떤 행동은 상을 받은 만하고 또 어떤 행동은 벌을 받아 마땅하다</a:t>
            </a:r>
            <a:r>
              <a:rPr lang="en-US" altLang="ko-KR" sz="1600" dirty="0" smtClean="0">
                <a:solidFill>
                  <a:srgbClr val="7030A0"/>
                </a:solidFill>
              </a:rPr>
              <a:t>.”</a:t>
            </a:r>
            <a:r>
              <a:rPr lang="ko-KR" altLang="en-US" sz="1600" dirty="0" smtClean="0">
                <a:solidFill>
                  <a:srgbClr val="7030A0"/>
                </a:solidFill>
              </a:rPr>
              <a:t> 처럼 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  <a:r>
              <a:rPr lang="ko-KR" altLang="en-US" sz="1600" dirty="0" smtClean="0">
                <a:solidFill>
                  <a:srgbClr val="7030A0"/>
                </a:solidFill>
              </a:rPr>
              <a:t>마땅하다</a:t>
            </a:r>
            <a:r>
              <a:rPr lang="en-US" altLang="ko-KR" sz="1600" dirty="0" smtClean="0">
                <a:solidFill>
                  <a:srgbClr val="7030A0"/>
                </a:solidFill>
              </a:rPr>
              <a:t>’</a:t>
            </a:r>
            <a:r>
              <a:rPr lang="ko-KR" altLang="en-US" sz="1600" dirty="0" smtClean="0">
                <a:solidFill>
                  <a:srgbClr val="7030A0"/>
                </a:solidFill>
              </a:rPr>
              <a:t>는 말로 표현되는 대화도 삶을 파괴시킨다</a:t>
            </a:r>
            <a:r>
              <a:rPr lang="en-US" altLang="ko-KR" sz="16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518477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진정한 대화를 방해하는 요소들</a:t>
            </a:r>
          </a:p>
        </p:txBody>
      </p:sp>
    </p:spTree>
    <p:extLst>
      <p:ext uri="{BB962C8B-B14F-4D97-AF65-F5344CB8AC3E}">
        <p14:creationId xmlns:p14="http://schemas.microsoft.com/office/powerpoint/2010/main" val="22868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2" name="AutoShape 32"/>
          <p:cNvSpPr>
            <a:spLocks noChangeArrowheads="1"/>
          </p:cNvSpPr>
          <p:nvPr/>
        </p:nvSpPr>
        <p:spPr bwMode="auto">
          <a:xfrm flipH="1">
            <a:off x="5364163" y="2349500"/>
            <a:ext cx="719137" cy="792163"/>
          </a:xfrm>
          <a:prstGeom prst="leftArrow">
            <a:avLst>
              <a:gd name="adj1" fmla="val 73148"/>
              <a:gd name="adj2" fmla="val 39954"/>
            </a:avLst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3059113" y="2349500"/>
            <a:ext cx="719137" cy="792163"/>
          </a:xfrm>
          <a:prstGeom prst="leftArrow">
            <a:avLst>
              <a:gd name="adj1" fmla="val 73148"/>
              <a:gd name="adj2" fmla="val 39954"/>
            </a:avLst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84438" y="1196975"/>
            <a:ext cx="4464050" cy="382588"/>
            <a:chOff x="1565" y="845"/>
            <a:chExt cx="2812" cy="150"/>
          </a:xfrm>
        </p:grpSpPr>
        <p:grpSp>
          <p:nvGrpSpPr>
            <p:cNvPr id="17436" name="Group 7"/>
            <p:cNvGrpSpPr>
              <a:grpSpLocks/>
            </p:cNvGrpSpPr>
            <p:nvPr/>
          </p:nvGrpSpPr>
          <p:grpSpPr bwMode="auto">
            <a:xfrm>
              <a:off x="1927" y="845"/>
              <a:ext cx="2087" cy="150"/>
              <a:chOff x="1338" y="935"/>
              <a:chExt cx="2087" cy="150"/>
            </a:xfrm>
          </p:grpSpPr>
          <p:sp>
            <p:nvSpPr>
              <p:cNvPr id="17438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38" y="935"/>
                <a:ext cx="354" cy="13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3600" kern="10">
                    <a:solidFill>
                      <a:srgbClr val="000080"/>
                    </a:solidFill>
                    <a:latin typeface="Gloucester MT Extra Condensed"/>
                  </a:rPr>
                  <a:t>NVC</a:t>
                </a:r>
                <a:endParaRPr lang="ko-KR" altLang="en-US" sz="3600" kern="10">
                  <a:solidFill>
                    <a:srgbClr val="000080"/>
                  </a:solidFill>
                  <a:latin typeface="Gloucester MT Extra Condensed"/>
                </a:endParaRPr>
              </a:p>
            </p:txBody>
          </p:sp>
          <p:sp>
            <p:nvSpPr>
              <p:cNvPr id="17439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46" y="935"/>
                <a:ext cx="1679" cy="15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3600" b="1" kern="10">
                    <a:solidFill>
                      <a:srgbClr val="0033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 네가지 요소와 두가지 측면</a:t>
                </a:r>
              </a:p>
            </p:txBody>
          </p:sp>
        </p:grpSp>
        <p:sp>
          <p:nvSpPr>
            <p:cNvPr id="1743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565" y="845"/>
              <a:ext cx="281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827584" y="2132856"/>
            <a:ext cx="7559675" cy="1368425"/>
            <a:chOff x="521" y="1298"/>
            <a:chExt cx="4762" cy="1179"/>
          </a:xfrm>
        </p:grpSpPr>
        <p:sp>
          <p:nvSpPr>
            <p:cNvPr id="17434" name="Oval 23"/>
            <p:cNvSpPr>
              <a:spLocks noChangeArrowheads="1"/>
            </p:cNvSpPr>
            <p:nvPr/>
          </p:nvSpPr>
          <p:spPr bwMode="auto">
            <a:xfrm>
              <a:off x="521" y="1298"/>
              <a:ext cx="3039" cy="1179"/>
            </a:xfrm>
            <a:prstGeom prst="ellipse">
              <a:avLst/>
            </a:prstGeom>
            <a:noFill/>
            <a:ln w="57150">
              <a:solidFill>
                <a:srgbClr val="D9B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7435" name="Oval 24"/>
            <p:cNvSpPr>
              <a:spLocks noChangeArrowheads="1"/>
            </p:cNvSpPr>
            <p:nvPr/>
          </p:nvSpPr>
          <p:spPr bwMode="auto">
            <a:xfrm>
              <a:off x="2200" y="1298"/>
              <a:ext cx="3083" cy="1179"/>
            </a:xfrm>
            <a:prstGeom prst="ellipse">
              <a:avLst/>
            </a:prstGeom>
            <a:noFill/>
            <a:ln w="57150">
              <a:solidFill>
                <a:srgbClr val="99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510" name="WordArt 30"/>
          <p:cNvSpPr>
            <a:spLocks noChangeArrowheads="1" noChangeShapeType="1" noTextEdit="1"/>
          </p:cNvSpPr>
          <p:nvPr/>
        </p:nvSpPr>
        <p:spPr bwMode="auto">
          <a:xfrm>
            <a:off x="1476375" y="2420938"/>
            <a:ext cx="1295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58572B"/>
                </a:solidFill>
              </a:rPr>
              <a:t>공감으로</a:t>
            </a:r>
          </a:p>
          <a:p>
            <a:pPr algn="ctr"/>
            <a:endParaRPr lang="ko-KR" altLang="en-US" sz="3600" kern="10">
              <a:solidFill>
                <a:srgbClr val="58572B"/>
              </a:solidFill>
            </a:endParaRPr>
          </a:p>
          <a:p>
            <a:pPr algn="ctr"/>
            <a:r>
              <a:rPr lang="ko-KR" altLang="en-US" sz="3600" kern="10">
                <a:solidFill>
                  <a:srgbClr val="58572B"/>
                </a:solidFill>
              </a:rPr>
              <a:t>듣기</a:t>
            </a:r>
          </a:p>
        </p:txBody>
      </p:sp>
      <p:sp>
        <p:nvSpPr>
          <p:cNvPr id="20513" name="WordArt 33"/>
          <p:cNvSpPr>
            <a:spLocks noChangeArrowheads="1" noChangeShapeType="1" noTextEdit="1"/>
          </p:cNvSpPr>
          <p:nvPr/>
        </p:nvSpPr>
        <p:spPr bwMode="auto">
          <a:xfrm>
            <a:off x="6372225" y="2420938"/>
            <a:ext cx="1295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58572B"/>
                </a:solidFill>
              </a:rPr>
              <a:t>솔직하게</a:t>
            </a:r>
          </a:p>
          <a:p>
            <a:pPr algn="ctr"/>
            <a:endParaRPr lang="ko-KR" altLang="en-US" sz="3600" kern="10">
              <a:solidFill>
                <a:srgbClr val="58572B"/>
              </a:solidFill>
            </a:endParaRPr>
          </a:p>
          <a:p>
            <a:pPr algn="ctr"/>
            <a:r>
              <a:rPr lang="ko-KR" altLang="en-US" sz="3600" kern="10">
                <a:solidFill>
                  <a:srgbClr val="58572B"/>
                </a:solidFill>
              </a:rPr>
              <a:t>말하기</a:t>
            </a:r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412750" y="3941763"/>
            <a:ext cx="8316913" cy="1008062"/>
          </a:xfrm>
          <a:prstGeom prst="roundRect">
            <a:avLst>
              <a:gd name="adj" fmla="val 16667"/>
            </a:avLst>
          </a:prstGeom>
          <a:solidFill>
            <a:srgbClr val="FFCC66">
              <a:alpha val="50195"/>
            </a:srgbClr>
          </a:solidFill>
          <a:ln w="57150" cmpd="thinThick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1187450" y="400526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1474788" y="3932238"/>
            <a:ext cx="6553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상대방이 무엇을 관찰하고</a:t>
            </a:r>
            <a:r>
              <a:rPr lang="en-US" altLang="ko-KR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어떤 기분을 느꼈을지 편견 없이 파악하며 받아들임</a:t>
            </a:r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1187450" y="429101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1474788" y="4219575"/>
            <a:ext cx="61928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상대방이 무엇을 바라는지 분별함 </a:t>
            </a:r>
            <a:r>
              <a:rPr lang="en-US" altLang="ko-KR" sz="160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동의나 반대 생각 없이 욕구만을 파악</a:t>
            </a:r>
            <a:r>
              <a:rPr lang="en-US" altLang="ko-KR" sz="160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1187450" y="457676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1476375" y="4508500"/>
            <a:ext cx="5976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상대방의 부탁을 공격적으로 받아들이지 않고</a:t>
            </a:r>
            <a:r>
              <a:rPr lang="en-US" altLang="ko-KR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공유할 수 있도록 노력함</a:t>
            </a:r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412750" y="5227638"/>
            <a:ext cx="8316913" cy="1295400"/>
          </a:xfrm>
          <a:prstGeom prst="roundRect">
            <a:avLst>
              <a:gd name="adj" fmla="val 16667"/>
            </a:avLst>
          </a:prstGeom>
          <a:solidFill>
            <a:srgbClr val="FFCC66">
              <a:alpha val="50195"/>
            </a:srgbClr>
          </a:solidFill>
          <a:ln w="57150" cmpd="thinThick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189038" y="5372100"/>
            <a:ext cx="144462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1476375" y="5300663"/>
            <a:ext cx="56880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판단이나 평가를 내리지 않으면서 </a:t>
            </a:r>
            <a:r>
              <a:rPr lang="ko-KR" altLang="en-US" sz="1600" b="1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관찰</a:t>
            </a:r>
            <a:r>
              <a:rPr lang="ko-KR" altLang="en-US" sz="1600" dirty="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한 바를 명확하게 그대로 말함</a:t>
            </a:r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1189038" y="5659438"/>
            <a:ext cx="144462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1476375" y="5588000"/>
            <a:ext cx="6192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dirty="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상대의 표현을 보았을 때의 </a:t>
            </a:r>
            <a:r>
              <a:rPr lang="ko-KR" altLang="en-US" sz="1600" b="1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느낌</a:t>
            </a:r>
            <a:r>
              <a:rPr lang="en-US" altLang="ko-KR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아픔</a:t>
            </a:r>
            <a:r>
              <a:rPr lang="en-US" altLang="ko-KR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무서움</a:t>
            </a:r>
            <a:r>
              <a:rPr lang="en-US" altLang="ko-KR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즐거움</a:t>
            </a:r>
            <a:r>
              <a:rPr lang="en-US" altLang="ko-KR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짜증 등</a:t>
            </a:r>
            <a:r>
              <a:rPr lang="en-US" altLang="ko-KR" sz="1600" dirty="0">
                <a:solidFill>
                  <a:srgbClr val="800000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600" dirty="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을 표현함</a:t>
            </a:r>
            <a:endParaRPr lang="ko-KR" altLang="en-US" sz="1600" dirty="0">
              <a:solidFill>
                <a:srgbClr val="66006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1187450" y="5949950"/>
            <a:ext cx="144463" cy="1444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476375" y="5876925"/>
            <a:ext cx="49672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자신이 포착한 느낌이 내면의 어떤 </a:t>
            </a:r>
            <a:r>
              <a:rPr lang="ko-KR" altLang="en-US" sz="1600" b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욕구</a:t>
            </a: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와 연결되는지 말함</a:t>
            </a:r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1187450" y="6240463"/>
            <a:ext cx="144463" cy="1444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1476375" y="6167438"/>
            <a:ext cx="6480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내 삶을 더 풍요롭게 하기 위하여 상대가 해주길 바라는 것을 </a:t>
            </a:r>
            <a:r>
              <a:rPr lang="ko-KR" altLang="en-US" sz="1600" b="1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부탁</a:t>
            </a:r>
            <a:r>
              <a:rPr lang="ko-KR" altLang="en-US" sz="1600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</a:rPr>
              <a:t>함</a:t>
            </a:r>
          </a:p>
        </p:txBody>
      </p:sp>
      <p:sp>
        <p:nvSpPr>
          <p:cNvPr id="20531" name="WordArt 51"/>
          <p:cNvSpPr>
            <a:spLocks noChangeArrowheads="1" noChangeShapeType="1" noTextEdit="1"/>
          </p:cNvSpPr>
          <p:nvPr/>
        </p:nvSpPr>
        <p:spPr bwMode="auto">
          <a:xfrm>
            <a:off x="3851921" y="2349500"/>
            <a:ext cx="1440160" cy="757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4800" b="1" kern="10" dirty="0">
                <a:solidFill>
                  <a:srgbClr val="008000"/>
                </a:solidFill>
              </a:rPr>
              <a:t>관 찰    느 낌</a:t>
            </a:r>
          </a:p>
          <a:p>
            <a:pPr algn="ctr"/>
            <a:endParaRPr lang="ko-KR" altLang="en-US" sz="4800" b="1" kern="10" dirty="0">
              <a:solidFill>
                <a:srgbClr val="008000"/>
              </a:solidFill>
            </a:endParaRPr>
          </a:p>
          <a:p>
            <a:pPr algn="ctr"/>
            <a:r>
              <a:rPr lang="ko-KR" altLang="en-US" sz="4800" b="1" kern="10" dirty="0">
                <a:solidFill>
                  <a:srgbClr val="008000"/>
                </a:solidFill>
              </a:rPr>
              <a:t>욕 구    부 탁</a:t>
            </a:r>
          </a:p>
        </p:txBody>
      </p:sp>
      <p:sp>
        <p:nvSpPr>
          <p:cNvPr id="32" name="WordArt 19"/>
          <p:cNvSpPr>
            <a:spLocks noChangeArrowheads="1" noChangeShapeType="1" noTextEdit="1"/>
          </p:cNvSpPr>
          <p:nvPr/>
        </p:nvSpPr>
        <p:spPr bwMode="auto">
          <a:xfrm>
            <a:off x="2822027" y="200249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animBg="1"/>
      <p:bldP spid="20511" grpId="0" animBg="1"/>
      <p:bldP spid="20515" grpId="0" animBg="1"/>
      <p:bldP spid="20516" grpId="0" animBg="1"/>
      <p:bldP spid="20517" grpId="0"/>
      <p:bldP spid="20518" grpId="0" animBg="1"/>
      <p:bldP spid="20519" grpId="0"/>
      <p:bldP spid="20520" grpId="0" animBg="1"/>
      <p:bldP spid="20521" grpId="0"/>
      <p:bldP spid="20522" grpId="0" animBg="1"/>
      <p:bldP spid="20523" grpId="0" animBg="1"/>
      <p:bldP spid="20524" grpId="0"/>
      <p:bldP spid="20525" grpId="0" animBg="1"/>
      <p:bldP spid="20526" grpId="0"/>
      <p:bldP spid="20527" grpId="0" animBg="1"/>
      <p:bldP spid="20528" grpId="0"/>
      <p:bldP spid="20529" grpId="0" animBg="1"/>
      <p:bldP spid="20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763713" y="2924175"/>
            <a:ext cx="6408737" cy="287338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자신의 주관적인 판단이나 평가를 배제하고 있는 그대로의 현상을 관찰하여 전달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44640" y="1268458"/>
            <a:ext cx="4464050" cy="382588"/>
            <a:chOff x="1565" y="845"/>
            <a:chExt cx="2812" cy="150"/>
          </a:xfrm>
        </p:grpSpPr>
        <p:sp>
          <p:nvSpPr>
            <p:cNvPr id="215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927" y="845"/>
              <a:ext cx="499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1</a:t>
              </a: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단계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HY견고딕"/>
                  <a:ea typeface="HY견고딕"/>
                </a:rPr>
                <a:t>: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517" y="845"/>
              <a:ext cx="1498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solidFill>
                    <a:srgbClr val="00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평가와 관찰 분리하기</a:t>
              </a:r>
            </a:p>
          </p:txBody>
        </p:sp>
        <p:sp>
          <p:nvSpPr>
            <p:cNvPr id="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565" y="845"/>
              <a:ext cx="281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66FF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◈                                    ◈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27088" y="2060575"/>
            <a:ext cx="1079500" cy="360363"/>
            <a:chOff x="476" y="1298"/>
            <a:chExt cx="680" cy="227"/>
          </a:xfrm>
        </p:grpSpPr>
        <p:sp>
          <p:nvSpPr>
            <p:cNvPr id="21540" name="AutoShape 11"/>
            <p:cNvSpPr>
              <a:spLocks noChangeArrowheads="1"/>
            </p:cNvSpPr>
            <p:nvPr/>
          </p:nvSpPr>
          <p:spPr bwMode="auto">
            <a:xfrm>
              <a:off x="476" y="1298"/>
              <a:ext cx="680" cy="2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54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12" y="1344"/>
              <a:ext cx="4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ln w="31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</a:rPr>
                <a:t>관찰</a:t>
              </a:r>
            </a:p>
          </p:txBody>
        </p:sp>
      </p:grp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122488" y="2060575"/>
            <a:ext cx="61944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각자의 판단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추리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선입견 등의 판단이나 평가를 섞지 않고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122488" y="2347913"/>
            <a:ext cx="4394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 들은 그대로의 사실을 진행형의 말로 표현</a:t>
            </a: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1692275" y="2997200"/>
            <a:ext cx="142875" cy="14287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1763713" y="3430588"/>
            <a:ext cx="6408737" cy="287337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상대의 주관적 판단과 상대가 경험하고 관찰한 내용을 구분하여 듣는 것도 중요함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692275" y="3502025"/>
            <a:ext cx="142875" cy="14287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1763713" y="3933825"/>
            <a:ext cx="6408737" cy="503238"/>
          </a:xfrm>
          <a:prstGeom prst="roundRect">
            <a:avLst>
              <a:gd name="adj" fmla="val 50000"/>
            </a:avLst>
          </a:prstGeom>
          <a:solidFill>
            <a:srgbClr val="FFFFE5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평가나 판단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낙인 찍기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분석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비난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진단하기와 같은 말들은 서로를 단절시키며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우리의 삶을 소외시킬 수 있고</a:t>
            </a:r>
            <a:r>
              <a:rPr lang="en-US" altLang="ko-KR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>
                <a:solidFill>
                  <a:srgbClr val="003300"/>
                </a:solidFill>
                <a:latin typeface="휴먼모음T" pitchFamily="18" charset="-127"/>
                <a:ea typeface="휴먼모음T" pitchFamily="18" charset="-127"/>
              </a:rPr>
              <a:t>듣는 이에게 굴종이나 저항을 일으키게 함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1692275" y="4078288"/>
            <a:ext cx="142875" cy="14287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331913" y="4797425"/>
            <a:ext cx="647700" cy="288925"/>
            <a:chOff x="839" y="2931"/>
            <a:chExt cx="408" cy="182"/>
          </a:xfrm>
        </p:grpSpPr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53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1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2339975" y="4868863"/>
            <a:ext cx="408622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너 왜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PC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방 가면서 도서관에 간다고 거짓말 했어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?"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339975" y="5086350"/>
            <a:ext cx="2951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34" name="WordArt 30"/>
          <p:cNvSpPr>
            <a:spLocks noChangeArrowheads="1" noChangeShapeType="1" noTextEdit="1"/>
          </p:cNvSpPr>
          <p:nvPr/>
        </p:nvSpPr>
        <p:spPr bwMode="auto">
          <a:xfrm>
            <a:off x="3419475" y="5157788"/>
            <a:ext cx="627063" cy="117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003300"/>
                </a:solidFill>
              </a:rPr>
              <a:t>관찰</a:t>
            </a: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364163" y="5086350"/>
            <a:ext cx="10795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36" name="WordArt 32"/>
          <p:cNvSpPr>
            <a:spLocks noChangeArrowheads="1" noChangeShapeType="1" noTextEdit="1"/>
          </p:cNvSpPr>
          <p:nvPr/>
        </p:nvSpPr>
        <p:spPr bwMode="auto">
          <a:xfrm>
            <a:off x="5508625" y="5157788"/>
            <a:ext cx="627063" cy="117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rgbClr val="660066"/>
                </a:solidFill>
              </a:rPr>
              <a:t>평가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3635375" y="5372100"/>
            <a:ext cx="142875" cy="144463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538" name="WordArt 34"/>
          <p:cNvSpPr>
            <a:spLocks noChangeArrowheads="1" noChangeShapeType="1" noTextEdit="1"/>
          </p:cNvSpPr>
          <p:nvPr/>
        </p:nvSpPr>
        <p:spPr bwMode="auto">
          <a:xfrm>
            <a:off x="3995738" y="5372100"/>
            <a:ext cx="352742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너 왜 도서관에 간다고 하고 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PC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방에 갔어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?"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331913" y="5805488"/>
            <a:ext cx="647700" cy="288925"/>
            <a:chOff x="839" y="2931"/>
            <a:chExt cx="408" cy="182"/>
          </a:xfrm>
        </p:grpSpPr>
        <p:sp>
          <p:nvSpPr>
            <p:cNvPr id="10" name="AutoShape 37"/>
            <p:cNvSpPr>
              <a:spLocks noChangeArrowheads="1"/>
            </p:cNvSpPr>
            <p:nvPr/>
          </p:nvSpPr>
          <p:spPr bwMode="auto">
            <a:xfrm>
              <a:off x="839" y="2931"/>
              <a:ext cx="408" cy="182"/>
            </a:xfrm>
            <a:prstGeom prst="flowChartDelay">
              <a:avLst/>
            </a:prstGeom>
            <a:solidFill>
              <a:srgbClr val="CCCCFF"/>
            </a:solidFill>
            <a:ln w="19050">
              <a:solidFill>
                <a:srgbClr val="99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54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84" y="2976"/>
              <a:ext cx="226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551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예 </a:t>
              </a:r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3399"/>
                  </a:solidFill>
                  <a:latin typeface="HY동녘B"/>
                  <a:ea typeface="HY동녘B"/>
                </a:rPr>
                <a:t>2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HY동녘B"/>
                <a:ea typeface="HY동녘B"/>
              </a:endParaRPr>
            </a:p>
          </p:txBody>
        </p:sp>
      </p:grpSp>
      <p:sp>
        <p:nvSpPr>
          <p:cNvPr id="21543" name="WordArt 39"/>
          <p:cNvSpPr>
            <a:spLocks noChangeArrowheads="1" noChangeShapeType="1" noTextEdit="1"/>
          </p:cNvSpPr>
          <p:nvPr/>
        </p:nvSpPr>
        <p:spPr bwMode="auto">
          <a:xfrm>
            <a:off x="2339975" y="5876925"/>
            <a:ext cx="3671888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우리 학급에는 지각하는 학생들이 많이 있어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HY동녘B"/>
                <a:ea typeface="HY동녘B"/>
              </a:rPr>
              <a:t>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HY동녘B"/>
              <a:ea typeface="HY동녘B"/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5148263" y="6092825"/>
            <a:ext cx="8636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45" name="WordArt 41"/>
          <p:cNvSpPr>
            <a:spLocks noChangeArrowheads="1" noChangeShapeType="1" noTextEdit="1"/>
          </p:cNvSpPr>
          <p:nvPr/>
        </p:nvSpPr>
        <p:spPr bwMode="auto">
          <a:xfrm>
            <a:off x="6227763" y="5876925"/>
            <a:ext cx="1778000" cy="11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휴먼둥근헤드라인"/>
                <a:ea typeface="휴먼둥근헤드라인"/>
              </a:rPr>
              <a:t>(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휴먼둥근헤드라인"/>
                <a:ea typeface="휴먼둥근헤드라인"/>
              </a:rPr>
              <a:t>주관적 가치판단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휴먼둥근헤드라인"/>
                <a:ea typeface="휴먼둥근헤드라인"/>
              </a:rPr>
              <a:t>)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660066"/>
              </a:solidFill>
              <a:latin typeface="휴먼둥근헤드라인"/>
              <a:ea typeface="휴먼둥근헤드라인"/>
            </a:endParaRPr>
          </a:p>
        </p:txBody>
      </p:sp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3635375" y="6237288"/>
            <a:ext cx="142875" cy="144462"/>
          </a:xfrm>
          <a:prstGeom prst="rightArrow">
            <a:avLst>
              <a:gd name="adj1" fmla="val 40972"/>
              <a:gd name="adj2" fmla="val 43361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547" name="WordArt 43"/>
          <p:cNvSpPr>
            <a:spLocks noChangeArrowheads="1" noChangeShapeType="1" noTextEdit="1"/>
          </p:cNvSpPr>
          <p:nvPr/>
        </p:nvSpPr>
        <p:spPr bwMode="auto">
          <a:xfrm>
            <a:off x="3995738" y="6237288"/>
            <a:ext cx="3744912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r>
              <a: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우리 학급에는 지각하는 학생이 몇 명 있어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HY동녘B"/>
                <a:ea typeface="HY동녘B"/>
              </a:rPr>
              <a:t>"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latin typeface="HY동녘B"/>
              <a:ea typeface="HY동녘B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042988" y="2997200"/>
            <a:ext cx="7058025" cy="2592388"/>
            <a:chOff x="657" y="1842"/>
            <a:chExt cx="4446" cy="1633"/>
          </a:xfrm>
        </p:grpSpPr>
        <p:sp>
          <p:nvSpPr>
            <p:cNvPr id="11" name="AutoShape 44"/>
            <p:cNvSpPr>
              <a:spLocks noChangeArrowheads="1"/>
            </p:cNvSpPr>
            <p:nvPr/>
          </p:nvSpPr>
          <p:spPr bwMode="auto">
            <a:xfrm>
              <a:off x="657" y="1842"/>
              <a:ext cx="4446" cy="1633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kumimoji="1" sz="3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4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2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103" y="2085"/>
              <a:ext cx="3553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</a:rPr>
                <a:t>평가하지 않으면서 관찰하는 것이</a:t>
              </a:r>
            </a:p>
          </p:txBody>
        </p:sp>
        <p:sp>
          <p:nvSpPr>
            <p:cNvPr id="2155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111" y="2523"/>
              <a:ext cx="286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인간 지성의 최고 형태이다</a:t>
              </a:r>
              <a:r>
                <a:rPr lang="en-US" altLang="ko-KR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a typeface="(한)펜글씨체"/>
                </a:rPr>
                <a:t>.</a:t>
              </a:r>
              <a:endParaRPr lang="ko-KR" alt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a typeface="(한)펜글씨체"/>
              </a:endParaRPr>
            </a:p>
          </p:txBody>
        </p:sp>
        <p:sp>
          <p:nvSpPr>
            <p:cNvPr id="2155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653" y="3067"/>
              <a:ext cx="1679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en-US" altLang="ko-K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- </a:t>
              </a:r>
              <a:r>
                <a:rPr lang="ko-KR" alt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크라슈나무르티 </a:t>
              </a:r>
              <a:r>
                <a:rPr lang="en-US" altLang="ko-K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Y목각파임B"/>
                  <a:ea typeface="HY목각파임B"/>
                </a:rPr>
                <a:t>-</a:t>
              </a:r>
              <a:endParaRPr lang="ko-KR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Y목각파임B"/>
                <a:ea typeface="HY목각파임B"/>
              </a:endParaRPr>
            </a:p>
          </p:txBody>
        </p:sp>
      </p:grpSp>
      <p:sp>
        <p:nvSpPr>
          <p:cNvPr id="41" name="WordArt 19"/>
          <p:cNvSpPr>
            <a:spLocks noChangeArrowheads="1" noChangeShapeType="1" noTextEdit="1"/>
          </p:cNvSpPr>
          <p:nvPr/>
        </p:nvSpPr>
        <p:spPr bwMode="auto">
          <a:xfrm>
            <a:off x="2771503" y="234053"/>
            <a:ext cx="3240360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NVC </a:t>
            </a:r>
            <a:r>
              <a:rPr lang="ko-KR" altLang="en-US" sz="2800" kern="10" dirty="0" smtClean="0">
                <a:gradFill rotWithShape="1">
                  <a:gsLst>
                    <a:gs pos="0">
                      <a:srgbClr val="660066"/>
                    </a:gs>
                    <a:gs pos="100000">
                      <a:srgbClr val="CC3399"/>
                    </a:gs>
                  </a:gsLst>
                  <a:lin ang="5400000" scaled="1"/>
                </a:gradFill>
              </a:rPr>
              <a:t>대화법</a:t>
            </a:r>
            <a:endParaRPr lang="ko-KR" altLang="en-US" sz="2800" kern="10" dirty="0">
              <a:gradFill rotWithShape="1">
                <a:gsLst>
                  <a:gs pos="0">
                    <a:srgbClr val="660066"/>
                  </a:gs>
                  <a:gs pos="100000">
                    <a:srgbClr val="CC3399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38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2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7" dur="2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animBg="1"/>
      <p:bldP spid="21518" grpId="0"/>
      <p:bldP spid="21519" grpId="0"/>
      <p:bldP spid="21520" grpId="0" animBg="1"/>
      <p:bldP spid="21523" grpId="0" animBg="1"/>
      <p:bldP spid="21524" grpId="0" animBg="1"/>
      <p:bldP spid="21525" grpId="0" animBg="1"/>
      <p:bldP spid="21526" grpId="0" animBg="1"/>
      <p:bldP spid="21537" grpId="0" animBg="1"/>
      <p:bldP spid="21546" grpId="0" animBg="1"/>
    </p:bldLst>
  </p:timing>
</p:sld>
</file>

<file path=ppt/theme/theme1.xml><?xml version="1.0" encoding="utf-8"?>
<a:theme xmlns:a="http://schemas.openxmlformats.org/drawingml/2006/main" name="한지와 옛글의 조화">
  <a:themeElements>
    <a:clrScheme name="한지와 옛글의 조화 3">
      <a:dk1>
        <a:srgbClr val="2F3828"/>
      </a:dk1>
      <a:lt1>
        <a:srgbClr val="FFFFCC"/>
      </a:lt1>
      <a:dk2>
        <a:srgbClr val="303E14"/>
      </a:dk2>
      <a:lt2>
        <a:srgbClr val="FCFBE0"/>
      </a:lt2>
      <a:accent1>
        <a:srgbClr val="C78D25"/>
      </a:accent1>
      <a:accent2>
        <a:srgbClr val="95A448"/>
      </a:accent2>
      <a:accent3>
        <a:srgbClr val="ADAFAA"/>
      </a:accent3>
      <a:accent4>
        <a:srgbClr val="DADAAE"/>
      </a:accent4>
      <a:accent5>
        <a:srgbClr val="E0C5AC"/>
      </a:accent5>
      <a:accent6>
        <a:srgbClr val="879440"/>
      </a:accent6>
      <a:hlink>
        <a:srgbClr val="CBC319"/>
      </a:hlink>
      <a:folHlink>
        <a:srgbClr val="808157"/>
      </a:folHlink>
    </a:clrScheme>
    <a:fontScheme name="한지와 옛글의 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한지와 옛글의 조화 1">
        <a:dk1>
          <a:srgbClr val="3F4B35"/>
        </a:dk1>
        <a:lt1>
          <a:srgbClr val="FFFFCC"/>
        </a:lt1>
        <a:dk2>
          <a:srgbClr val="391901"/>
        </a:dk2>
        <a:lt2>
          <a:srgbClr val="FCFBE0"/>
        </a:lt2>
        <a:accent1>
          <a:srgbClr val="D8794E"/>
        </a:accent1>
        <a:accent2>
          <a:srgbClr val="AD9A55"/>
        </a:accent2>
        <a:accent3>
          <a:srgbClr val="AEABAA"/>
        </a:accent3>
        <a:accent4>
          <a:srgbClr val="DADAAE"/>
        </a:accent4>
        <a:accent5>
          <a:srgbClr val="E9BEB2"/>
        </a:accent5>
        <a:accent6>
          <a:srgbClr val="9C8B4C"/>
        </a:accent6>
        <a:hlink>
          <a:srgbClr val="CFB533"/>
        </a:hlink>
        <a:folHlink>
          <a:srgbClr val="7B756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한지와 옛글의 조화 2">
        <a:dk1>
          <a:srgbClr val="5F5F5F"/>
        </a:dk1>
        <a:lt1>
          <a:srgbClr val="FFFFFF"/>
        </a:lt1>
        <a:dk2>
          <a:srgbClr val="16165A"/>
        </a:dk2>
        <a:lt2>
          <a:srgbClr val="C5E3F7"/>
        </a:lt2>
        <a:accent1>
          <a:srgbClr val="70ABD8"/>
        </a:accent1>
        <a:accent2>
          <a:srgbClr val="81C790"/>
        </a:accent2>
        <a:accent3>
          <a:srgbClr val="ABABB5"/>
        </a:accent3>
        <a:accent4>
          <a:srgbClr val="DADADA"/>
        </a:accent4>
        <a:accent5>
          <a:srgbClr val="BBD2E9"/>
        </a:accent5>
        <a:accent6>
          <a:srgbClr val="74B482"/>
        </a:accent6>
        <a:hlink>
          <a:srgbClr val="49AFAA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한지와 옛글의 조화 3">
        <a:dk1>
          <a:srgbClr val="2F3828"/>
        </a:dk1>
        <a:lt1>
          <a:srgbClr val="FFFFCC"/>
        </a:lt1>
        <a:dk2>
          <a:srgbClr val="303E14"/>
        </a:dk2>
        <a:lt2>
          <a:srgbClr val="FCFBE0"/>
        </a:lt2>
        <a:accent1>
          <a:srgbClr val="C78D25"/>
        </a:accent1>
        <a:accent2>
          <a:srgbClr val="95A448"/>
        </a:accent2>
        <a:accent3>
          <a:srgbClr val="ADAFAA"/>
        </a:accent3>
        <a:accent4>
          <a:srgbClr val="DADAAE"/>
        </a:accent4>
        <a:accent5>
          <a:srgbClr val="E0C5AC"/>
        </a:accent5>
        <a:accent6>
          <a:srgbClr val="879440"/>
        </a:accent6>
        <a:hlink>
          <a:srgbClr val="CBC319"/>
        </a:hlink>
        <a:folHlink>
          <a:srgbClr val="8081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한지와 옛글의 조화 4">
        <a:dk1>
          <a:srgbClr val="5F5F5F"/>
        </a:dk1>
        <a:lt1>
          <a:srgbClr val="FFFFFF"/>
        </a:lt1>
        <a:dk2>
          <a:srgbClr val="073A61"/>
        </a:dk2>
        <a:lt2>
          <a:srgbClr val="C5E3F7"/>
        </a:lt2>
        <a:accent1>
          <a:srgbClr val="70A0D0"/>
        </a:accent1>
        <a:accent2>
          <a:srgbClr val="6DCFA3"/>
        </a:accent2>
        <a:accent3>
          <a:srgbClr val="AAAEB7"/>
        </a:accent3>
        <a:accent4>
          <a:srgbClr val="DADADA"/>
        </a:accent4>
        <a:accent5>
          <a:srgbClr val="BBCDE4"/>
        </a:accent5>
        <a:accent6>
          <a:srgbClr val="62BB93"/>
        </a:accent6>
        <a:hlink>
          <a:srgbClr val="CEA254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한지와 옛글의 조화 5">
        <a:dk1>
          <a:srgbClr val="594B6B"/>
        </a:dk1>
        <a:lt1>
          <a:srgbClr val="FFFFFF"/>
        </a:lt1>
        <a:dk2>
          <a:srgbClr val="39173B"/>
        </a:dk2>
        <a:lt2>
          <a:srgbClr val="F6E6F4"/>
        </a:lt2>
        <a:accent1>
          <a:srgbClr val="977AAC"/>
        </a:accent1>
        <a:accent2>
          <a:srgbClr val="609FAE"/>
        </a:accent2>
        <a:accent3>
          <a:srgbClr val="AEABAF"/>
        </a:accent3>
        <a:accent4>
          <a:srgbClr val="DADADA"/>
        </a:accent4>
        <a:accent5>
          <a:srgbClr val="C9BED2"/>
        </a:accent5>
        <a:accent6>
          <a:srgbClr val="56909D"/>
        </a:accent6>
        <a:hlink>
          <a:srgbClr val="7FA2C5"/>
        </a:hlink>
        <a:folHlink>
          <a:srgbClr val="9089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한지와 옛글의 조화 6">
        <a:dk1>
          <a:srgbClr val="3F4B35"/>
        </a:dk1>
        <a:lt1>
          <a:srgbClr val="FFFFCC"/>
        </a:lt1>
        <a:dk2>
          <a:srgbClr val="1C3C31"/>
        </a:dk2>
        <a:lt2>
          <a:srgbClr val="FCFBE0"/>
        </a:lt2>
        <a:accent1>
          <a:srgbClr val="65C1B6"/>
        </a:accent1>
        <a:accent2>
          <a:srgbClr val="D4B568"/>
        </a:accent2>
        <a:accent3>
          <a:srgbClr val="ABAFAD"/>
        </a:accent3>
        <a:accent4>
          <a:srgbClr val="DADAAE"/>
        </a:accent4>
        <a:accent5>
          <a:srgbClr val="B8DDD7"/>
        </a:accent5>
        <a:accent6>
          <a:srgbClr val="C0A45E"/>
        </a:accent6>
        <a:hlink>
          <a:srgbClr val="75B175"/>
        </a:hlink>
        <a:folHlink>
          <a:srgbClr val="8081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한지와 옛글의 조화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0C0C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A1A1A1"/>
        </a:accent6>
        <a:hlink>
          <a:srgbClr val="80808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에코">
  <a:themeElements>
    <a:clrScheme name="에코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에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에코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에코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에코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에코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에코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에코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에코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에코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에코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에코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벽지">
  <a:themeElements>
    <a:clrScheme name="벽지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벽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벽지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커튼 콜">
  <a:themeElements>
    <a:clrScheme name="커튼 콜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커튼 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커튼 콜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커튼 콜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커튼 콜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한지와 옛글의 조화</Template>
  <TotalTime>4404</TotalTime>
  <Words>6637</Words>
  <Application>Microsoft Office PowerPoint</Application>
  <PresentationFormat>화면 슬라이드 쇼(4:3)</PresentationFormat>
  <Paragraphs>943</Paragraphs>
  <Slides>43</Slides>
  <Notes>9</Notes>
  <HiddenSlides>4</HiddenSlides>
  <MMClips>0</MMClips>
  <ScaleCrop>false</ScaleCrop>
  <HeadingPairs>
    <vt:vector size="6" baseType="variant">
      <vt:variant>
        <vt:lpstr>사용한 글꼴</vt:lpstr>
      </vt:variant>
      <vt:variant>
        <vt:i4>28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43</vt:i4>
      </vt:variant>
    </vt:vector>
  </HeadingPairs>
  <TitlesOfParts>
    <vt:vector size="75" baseType="lpstr">
      <vt:lpstr>(한)펜글씨체</vt:lpstr>
      <vt:lpstr>Britannic Bold</vt:lpstr>
      <vt:lpstr>Engravers MT</vt:lpstr>
      <vt:lpstr>Franklin Gothic Demi</vt:lpstr>
      <vt:lpstr>Gloucester MT Extra Condensed</vt:lpstr>
      <vt:lpstr>HY견고딕</vt:lpstr>
      <vt:lpstr>HY동녘B</vt:lpstr>
      <vt:lpstr>HY동녘M</vt:lpstr>
      <vt:lpstr>HY목각파임B</vt:lpstr>
      <vt:lpstr>HY목판L</vt:lpstr>
      <vt:lpstr>HY센스L</vt:lpstr>
      <vt:lpstr>HY수평선B</vt:lpstr>
      <vt:lpstr>HY울릉도B</vt:lpstr>
      <vt:lpstr>HY크리스탈M</vt:lpstr>
      <vt:lpstr>Lucida Calligraphy</vt:lpstr>
      <vt:lpstr>MD아롱체</vt:lpstr>
      <vt:lpstr>굴림</vt:lpstr>
      <vt:lpstr>돋움</vt:lpstr>
      <vt:lpstr>맑은 고딕</vt:lpstr>
      <vt:lpstr>서울들국화</vt:lpstr>
      <vt:lpstr>휴먼둥근헤드라인</vt:lpstr>
      <vt:lpstr>휴먼매직체</vt:lpstr>
      <vt:lpstr>휴먼모음T</vt:lpstr>
      <vt:lpstr>휴먼편지체</vt:lpstr>
      <vt:lpstr>Arial</vt:lpstr>
      <vt:lpstr>Times New Roman</vt:lpstr>
      <vt:lpstr>Wingdings</vt:lpstr>
      <vt:lpstr>Wingdings 2</vt:lpstr>
      <vt:lpstr>한지와 옛글의 조화</vt:lpstr>
      <vt:lpstr>에코</vt:lpstr>
      <vt:lpstr>벽지</vt:lpstr>
      <vt:lpstr>커튼 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End-User</dc:creator>
  <cp:lastModifiedBy>김싱권</cp:lastModifiedBy>
  <cp:revision>96</cp:revision>
  <dcterms:created xsi:type="dcterms:W3CDTF">2012-06-04T23:55:43Z</dcterms:created>
  <dcterms:modified xsi:type="dcterms:W3CDTF">2019-08-27T08:51:10Z</dcterms:modified>
</cp:coreProperties>
</file>